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28"/>
  </p:notesMasterIdLst>
  <p:sldIdLst>
    <p:sldId id="256" r:id="rId3"/>
    <p:sldId id="302" r:id="rId4"/>
    <p:sldId id="334" r:id="rId5"/>
    <p:sldId id="393" r:id="rId6"/>
    <p:sldId id="264" r:id="rId7"/>
    <p:sldId id="265" r:id="rId8"/>
    <p:sldId id="262" r:id="rId9"/>
    <p:sldId id="266" r:id="rId10"/>
    <p:sldId id="267" r:id="rId11"/>
    <p:sldId id="269" r:id="rId12"/>
    <p:sldId id="271" r:id="rId13"/>
    <p:sldId id="272" r:id="rId14"/>
    <p:sldId id="273" r:id="rId15"/>
    <p:sldId id="402" r:id="rId16"/>
    <p:sldId id="274" r:id="rId17"/>
    <p:sldId id="283" r:id="rId18"/>
    <p:sldId id="287" r:id="rId19"/>
    <p:sldId id="391" r:id="rId20"/>
    <p:sldId id="392" r:id="rId21"/>
    <p:sldId id="394" r:id="rId22"/>
    <p:sldId id="396" r:id="rId23"/>
    <p:sldId id="399" r:id="rId24"/>
    <p:sldId id="398" r:id="rId25"/>
    <p:sldId id="400" r:id="rId26"/>
    <p:sldId id="401"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C06"/>
    <a:srgbClr val="1D9E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282" autoAdjust="0"/>
  </p:normalViewPr>
  <p:slideViewPr>
    <p:cSldViewPr snapToGrid="0">
      <p:cViewPr varScale="1">
        <p:scale>
          <a:sx n="70" d="100"/>
          <a:sy n="70" d="100"/>
        </p:scale>
        <p:origin x="16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74AE-E9E4-475F-9A92-8A8CB9EE91EA}" type="datetimeFigureOut">
              <a:rPr kumimoji="1" lang="ja-JP" altLang="en-US" smtClean="0"/>
              <a:t>2020/10/19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94EAA-1E05-4279-AF28-7DC444BDDE17}" type="slidenum">
              <a:rPr kumimoji="1" lang="ja-JP" altLang="en-US" smtClean="0"/>
              <a:t>‹#›</a:t>
            </a:fld>
            <a:endParaRPr kumimoji="1" lang="ja-JP" altLang="en-US"/>
          </a:p>
        </p:txBody>
      </p:sp>
    </p:spTree>
    <p:extLst>
      <p:ext uri="{BB962C8B-B14F-4D97-AF65-F5344CB8AC3E}">
        <p14:creationId xmlns:p14="http://schemas.microsoft.com/office/powerpoint/2010/main" val="28132919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按照训练数据的类型，可以将机器学习分为这四类</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4</a:t>
            </a:fld>
            <a:endParaRPr kumimoji="1" lang="ja-JP" altLang="en-US"/>
          </a:p>
        </p:txBody>
      </p:sp>
    </p:spTree>
    <p:extLst>
      <p:ext uri="{BB962C8B-B14F-4D97-AF65-F5344CB8AC3E}">
        <p14:creationId xmlns:p14="http://schemas.microsoft.com/office/powerpoint/2010/main" val="272090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神经网络：输入：</a:t>
            </a:r>
            <a:r>
              <a:rPr kumimoji="1" lang="en-US" altLang="zh-CN" dirty="0"/>
              <a:t>x </a:t>
            </a:r>
            <a:r>
              <a:rPr kumimoji="1" lang="zh-CN" altLang="en-US" dirty="0"/>
              <a:t>输出：</a:t>
            </a:r>
            <a:r>
              <a:rPr kumimoji="1" lang="en-US" altLang="zh-CN" dirty="0"/>
              <a:t>x</a:t>
            </a:r>
          </a:p>
          <a:p>
            <a:r>
              <a:rPr kumimoji="1" lang="zh-CN" altLang="en-US" dirty="0"/>
              <a:t>在还原</a:t>
            </a:r>
            <a:r>
              <a:rPr kumimoji="1" lang="en-US" altLang="zh-CN" dirty="0"/>
              <a:t>x</a:t>
            </a:r>
            <a:r>
              <a:rPr kumimoji="1" lang="zh-CN" altLang="en-US" dirty="0"/>
              <a:t>的过程中，抽取</a:t>
            </a:r>
            <a:r>
              <a:rPr kumimoji="1" lang="en-US" altLang="zh-CN" dirty="0"/>
              <a:t>x</a:t>
            </a:r>
            <a:r>
              <a:rPr kumimoji="1" lang="zh-CN" altLang="en-US" dirty="0"/>
              <a:t>的特征值（最中间层）</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13</a:t>
            </a:fld>
            <a:endParaRPr kumimoji="1" lang="ja-JP" altLang="en-US"/>
          </a:p>
        </p:txBody>
      </p:sp>
    </p:spTree>
    <p:extLst>
      <p:ext uri="{BB962C8B-B14F-4D97-AF65-F5344CB8AC3E}">
        <p14:creationId xmlns:p14="http://schemas.microsoft.com/office/powerpoint/2010/main" val="1558667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计算机不能直接处理单词，需要将单词转化成向量。</a:t>
            </a:r>
            <a:endParaRPr kumimoji="1" lang="en-US" altLang="zh-CN" dirty="0"/>
          </a:p>
          <a:p>
            <a:r>
              <a:rPr kumimoji="1" lang="zh-CN" altLang="en-US" dirty="0"/>
              <a:t>填词模型就是利用机器学习学习单词到向量之间的转换。</a:t>
            </a:r>
            <a:endParaRPr kumimoji="1" lang="en-US" altLang="zh-CN" dirty="0"/>
          </a:p>
          <a:p>
            <a:r>
              <a:rPr kumimoji="1" lang="zh-CN" altLang="en-US" dirty="0"/>
              <a:t>训练数据是语料库（</a:t>
            </a:r>
            <a:r>
              <a:rPr lang="en-US" altLang="ja-JP" b="0" i="0" dirty="0">
                <a:solidFill>
                  <a:srgbClr val="4D5156"/>
                </a:solidFill>
                <a:effectLst/>
                <a:latin typeface="arial" panose="020B0604020202020204" pitchFamily="34" charset="0"/>
              </a:rPr>
              <a:t>corpus</a:t>
            </a:r>
            <a:r>
              <a:rPr kumimoji="1" lang="zh-CN" altLang="en-US" dirty="0"/>
              <a:t>）</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14</a:t>
            </a:fld>
            <a:endParaRPr kumimoji="1" lang="ja-JP" altLang="en-US"/>
          </a:p>
        </p:txBody>
      </p:sp>
    </p:spTree>
    <p:extLst>
      <p:ext uri="{BB962C8B-B14F-4D97-AF65-F5344CB8AC3E}">
        <p14:creationId xmlns:p14="http://schemas.microsoft.com/office/powerpoint/2010/main" val="233843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如果多个概率分布混合到了一起</a:t>
            </a:r>
            <a:endParaRPr kumimoji="1" lang="en-US" altLang="zh-CN" dirty="0"/>
          </a:p>
          <a:p>
            <a:r>
              <a:rPr kumimoji="1" lang="zh-CN" altLang="en-US" dirty="0"/>
              <a:t>例如，我们如果知道男生身高的分布（高斯分布），和女生身高的分布（高斯分布），就可以根据一个人的身高判断它是男生的概率有多大，女生的概率有多大。</a:t>
            </a:r>
            <a:endParaRPr kumimoji="1" lang="en-US" altLang="zh-CN" dirty="0"/>
          </a:p>
          <a:p>
            <a:r>
              <a:rPr kumimoji="1" lang="zh-CN" altLang="en-US" dirty="0"/>
              <a:t>但是如果这两个分布混合在一起，比如我们只知道一个年级的身高分布就很难推断男女的概率。</a:t>
            </a:r>
            <a:endParaRPr kumimoji="1" lang="en-US" altLang="zh-CN" dirty="0"/>
          </a:p>
          <a:p>
            <a:r>
              <a:rPr kumimoji="1" lang="zh-CN" altLang="en-US" dirty="0"/>
              <a:t>这时我们就需要机器学习的方法，将两个分布分离开。</a:t>
            </a:r>
            <a:endParaRPr kumimoji="1" lang="en-US" altLang="zh-CN" dirty="0"/>
          </a:p>
          <a:p>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15</a:t>
            </a:fld>
            <a:endParaRPr kumimoji="1" lang="ja-JP" altLang="en-US"/>
          </a:p>
        </p:txBody>
      </p:sp>
    </p:spTree>
    <p:extLst>
      <p:ext uri="{BB962C8B-B14F-4D97-AF65-F5344CB8AC3E}">
        <p14:creationId xmlns:p14="http://schemas.microsoft.com/office/powerpoint/2010/main" val="3873905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所谓半监督学习就是有监督学习和无监督学习的融合。</a:t>
            </a:r>
            <a:endParaRPr kumimoji="1" lang="en-US" altLang="zh-CN" dirty="0"/>
          </a:p>
          <a:p>
            <a:r>
              <a:rPr kumimoji="1" lang="zh-CN" altLang="en-US" dirty="0"/>
              <a:t>训练数据有的有标签，有的没有</a:t>
            </a:r>
            <a:endParaRPr kumimoji="1" lang="en-US" altLang="zh-CN" dirty="0"/>
          </a:p>
          <a:p>
            <a:r>
              <a:rPr kumimoji="1" lang="zh-CN" altLang="en-US" dirty="0"/>
              <a:t>半监督学习的目标就是利用这些没有标记的训练数据提高有监督学习的准确性。</a:t>
            </a:r>
            <a:endParaRPr kumimoji="1" lang="en-US" altLang="zh-CN" dirty="0"/>
          </a:p>
          <a:p>
            <a:r>
              <a:rPr kumimoji="1" lang="zh-CN" altLang="en-US" dirty="0"/>
              <a:t>这个领域还在深入研究中。</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16</a:t>
            </a:fld>
            <a:endParaRPr kumimoji="1" lang="ja-JP" altLang="en-US"/>
          </a:p>
        </p:txBody>
      </p:sp>
    </p:spTree>
    <p:extLst>
      <p:ext uri="{BB962C8B-B14F-4D97-AF65-F5344CB8AC3E}">
        <p14:creationId xmlns:p14="http://schemas.microsoft.com/office/powerpoint/2010/main" val="73534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强化学习属于一种特殊的机器学习方式，</a:t>
            </a:r>
            <a:endParaRPr kumimoji="1" lang="en-US" altLang="zh-CN" dirty="0"/>
          </a:p>
          <a:p>
            <a:r>
              <a:rPr kumimoji="1" lang="zh-CN" altLang="en-US" dirty="0"/>
              <a:t>它对训练数据有着特殊的要求，不再简单的根据有无标记的数据进行训练。</a:t>
            </a:r>
            <a:endParaRPr kumimoji="1" lang="en-US" altLang="zh-CN" dirty="0"/>
          </a:p>
          <a:p>
            <a:r>
              <a:rPr kumimoji="1" lang="zh-CN" altLang="en-US" dirty="0"/>
              <a:t>由于它的最终目的是去适应“环境”，</a:t>
            </a:r>
            <a:endParaRPr kumimoji="1" lang="en-US" altLang="zh-CN" dirty="0"/>
          </a:p>
          <a:p>
            <a:r>
              <a:rPr kumimoji="1" lang="zh-CN" altLang="en-US" dirty="0"/>
              <a:t>所以它的训练必须要有“环境”的反馈，</a:t>
            </a:r>
            <a:endParaRPr kumimoji="1" lang="en-US" altLang="zh-CN" dirty="0"/>
          </a:p>
          <a:p>
            <a:r>
              <a:rPr kumimoji="1" lang="zh-CN" altLang="en-US" dirty="0"/>
              <a:t>比如游戏“环境”里的得分，现实“环境”里的有没有撞到东西等等。</a:t>
            </a:r>
            <a:endParaRPr kumimoji="1" lang="en-US" altLang="zh-CN" dirty="0"/>
          </a:p>
          <a:p>
            <a:r>
              <a:rPr kumimoji="1" lang="zh-CN" altLang="en-US" dirty="0"/>
              <a:t>实际上，它是在学习对不同“状态”，应该采取什么“动作”，才能获得更大的“回报”。</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17</a:t>
            </a:fld>
            <a:endParaRPr kumimoji="1" lang="ja-JP" altLang="en-US"/>
          </a:p>
        </p:txBody>
      </p:sp>
    </p:spTree>
    <p:extLst>
      <p:ext uri="{BB962C8B-B14F-4D97-AF65-F5344CB8AC3E}">
        <p14:creationId xmlns:p14="http://schemas.microsoft.com/office/powerpoint/2010/main" val="1708699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Q</a:t>
            </a:r>
            <a:r>
              <a:rPr kumimoji="1" lang="zh-CN" altLang="en-US" dirty="0"/>
              <a:t>值是对未来奖励总和的期望</a:t>
            </a:r>
            <a:endParaRPr kumimoji="1" lang="en-US" altLang="zh-CN" dirty="0"/>
          </a:p>
          <a:p>
            <a:r>
              <a:rPr kumimoji="1" lang="zh-CN" altLang="en-US" dirty="0"/>
              <a:t>（很像是一个先知在告诉你未来的各个动作的期望回报）</a:t>
            </a:r>
            <a:endParaRPr kumimoji="1" lang="en-US" altLang="zh-CN" dirty="0"/>
          </a:p>
          <a:p>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18</a:t>
            </a:fld>
            <a:endParaRPr kumimoji="1" lang="ja-JP" altLang="en-US"/>
          </a:p>
        </p:txBody>
      </p:sp>
    </p:spTree>
    <p:extLst>
      <p:ext uri="{BB962C8B-B14F-4D97-AF65-F5344CB8AC3E}">
        <p14:creationId xmlns:p14="http://schemas.microsoft.com/office/powerpoint/2010/main" val="820716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强化学习的学习过程演示：</a:t>
            </a:r>
            <a:endParaRPr kumimoji="1" lang="en-US" altLang="zh-CN" dirty="0"/>
          </a:p>
          <a:p>
            <a:r>
              <a:rPr kumimoji="1" lang="en-US" altLang="ja-JP" dirty="0"/>
              <a:t>https://deepmind.com/blog/article/deep-reinforcement-learning</a:t>
            </a:r>
          </a:p>
          <a:p>
            <a:r>
              <a:rPr kumimoji="1" lang="en-US" altLang="ja-JP" dirty="0"/>
              <a:t>https://www.guru99.com/reinforcement-learning-tutorial.html</a:t>
            </a:r>
          </a:p>
          <a:p>
            <a:endParaRPr kumimoji="1" lang="en-US" altLang="zh-CN" dirty="0"/>
          </a:p>
          <a:p>
            <a:r>
              <a:rPr kumimoji="1" lang="zh-CN" altLang="en-US" dirty="0"/>
              <a:t>讲解非常清晰的中文强化学习教程：</a:t>
            </a:r>
            <a:endParaRPr kumimoji="1" lang="en-US" altLang="zh-CN" dirty="0"/>
          </a:p>
          <a:p>
            <a:r>
              <a:rPr kumimoji="1" lang="en-US" altLang="ja-JP"/>
              <a:t>https://www.youtube.com/watch?v=vmkRMvhCW5c&amp;list=PLJ9XgfjHdoz0olS3jaut5DWP-6WLKzrDK&amp;index=8&amp;t=1369s</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19</a:t>
            </a:fld>
            <a:endParaRPr kumimoji="1" lang="ja-JP" altLang="en-US"/>
          </a:p>
        </p:txBody>
      </p:sp>
    </p:spTree>
    <p:extLst>
      <p:ext uri="{BB962C8B-B14F-4D97-AF65-F5344CB8AC3E}">
        <p14:creationId xmlns:p14="http://schemas.microsoft.com/office/powerpoint/2010/main" val="1840770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最优化问题就是求一个函数的最大或最小值，</a:t>
            </a:r>
            <a:endParaRPr kumimoji="1" lang="en-US" altLang="zh-CN" dirty="0"/>
          </a:p>
          <a:p>
            <a:r>
              <a:rPr kumimoji="1" lang="zh-CN" altLang="en-US" dirty="0"/>
              <a:t>很多机器学习问题最后都可以用一个损失函数（代价函数）表示，</a:t>
            </a:r>
            <a:endParaRPr kumimoji="1" lang="en-US" altLang="zh-CN" dirty="0"/>
          </a:p>
          <a:p>
            <a:r>
              <a:rPr kumimoji="1" lang="zh-CN" altLang="en-US" dirty="0"/>
              <a:t>即训练得到的结果与理想的结果之间差距有多大，</a:t>
            </a:r>
            <a:endParaRPr kumimoji="1" lang="en-US" altLang="zh-CN" dirty="0"/>
          </a:p>
          <a:p>
            <a:r>
              <a:rPr kumimoji="1" lang="zh-CN" altLang="en-US" dirty="0"/>
              <a:t>只要最小化这个差距，求得函数的最小值即可解决我们的现实问题。</a:t>
            </a:r>
            <a:endParaRPr kumimoji="1" lang="en-US" altLang="zh-CN" dirty="0"/>
          </a:p>
          <a:p>
            <a:r>
              <a:rPr kumimoji="1" lang="zh-CN" altLang="en-US" dirty="0"/>
              <a:t>所以最优化方法在机器学习中至关重要。</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21</a:t>
            </a:fld>
            <a:endParaRPr kumimoji="1" lang="ja-JP" altLang="en-US"/>
          </a:p>
        </p:txBody>
      </p:sp>
    </p:spTree>
    <p:extLst>
      <p:ext uri="{BB962C8B-B14F-4D97-AF65-F5344CB8AC3E}">
        <p14:creationId xmlns:p14="http://schemas.microsoft.com/office/powerpoint/2010/main" val="376838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如果能计算函数梯度，在没有限制条件下可以使用</a:t>
            </a:r>
            <a:r>
              <a:rPr kumimoji="1" lang="ja-JP" altLang="en-US" dirty="0"/>
              <a:t>①</a:t>
            </a:r>
            <a:r>
              <a:rPr kumimoji="1" lang="zh-CN" altLang="en-US" dirty="0"/>
              <a:t>梯度下降法</a:t>
            </a:r>
            <a:r>
              <a:rPr kumimoji="1" lang="ja-JP" altLang="en-US" dirty="0"/>
              <a:t>②</a:t>
            </a:r>
            <a:r>
              <a:rPr kumimoji="1" lang="zh-CN" altLang="en-US" dirty="0"/>
              <a:t>牛顿法求解</a:t>
            </a:r>
            <a:endParaRPr kumimoji="1" lang="en-US" altLang="zh-CN" dirty="0"/>
          </a:p>
          <a:p>
            <a:r>
              <a:rPr kumimoji="1" lang="zh-CN" altLang="en-US" dirty="0"/>
              <a:t>在有等式约束条件下使用拉格朗日未定系数法</a:t>
            </a:r>
            <a:endParaRPr kumimoji="1" lang="en-US" altLang="zh-CN" dirty="0"/>
          </a:p>
          <a:p>
            <a:r>
              <a:rPr kumimoji="1" lang="zh-CN" altLang="en-US" dirty="0"/>
              <a:t>如果还有不等式约束的话，可以使用</a:t>
            </a:r>
            <a:r>
              <a:rPr kumimoji="1" lang="en-US" altLang="zh-CN" dirty="0"/>
              <a:t>KKT</a:t>
            </a:r>
            <a:r>
              <a:rPr kumimoji="1" lang="zh-CN" altLang="en-US" dirty="0"/>
              <a:t>条件求解</a:t>
            </a:r>
            <a:endParaRPr kumimoji="1" lang="en-US" altLang="zh-CN" dirty="0"/>
          </a:p>
          <a:p>
            <a:endParaRPr kumimoji="1" lang="en-US" altLang="ja-JP" dirty="0"/>
          </a:p>
          <a:p>
            <a:r>
              <a:rPr kumimoji="1" lang="zh-CN" altLang="en-US" dirty="0"/>
              <a:t>很多情况下对函数求不了导，或者求导的代价很高，</a:t>
            </a:r>
            <a:endParaRPr kumimoji="1" lang="en-US" altLang="zh-CN" dirty="0"/>
          </a:p>
          <a:p>
            <a:r>
              <a:rPr kumimoji="1" lang="zh-CN" altLang="en-US" dirty="0"/>
              <a:t>这事我们把要最优化的函数当作“黑盒”，</a:t>
            </a:r>
            <a:endParaRPr kumimoji="1" lang="en-US" altLang="zh-CN" dirty="0"/>
          </a:p>
          <a:p>
            <a:r>
              <a:rPr kumimoji="1" lang="zh-CN" altLang="en-US" dirty="0"/>
              <a:t>进行“黑盒最优化”，</a:t>
            </a:r>
            <a:endParaRPr kumimoji="1" lang="en-US" altLang="zh-CN" dirty="0"/>
          </a:p>
          <a:p>
            <a:r>
              <a:rPr kumimoji="1" lang="zh-CN" altLang="en-US" dirty="0"/>
              <a:t>其中最有代表性的就是进化计算。</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22</a:t>
            </a:fld>
            <a:endParaRPr kumimoji="1" lang="ja-JP" altLang="en-US"/>
          </a:p>
        </p:txBody>
      </p:sp>
    </p:spTree>
    <p:extLst>
      <p:ext uri="{BB962C8B-B14F-4D97-AF65-F5344CB8AC3E}">
        <p14:creationId xmlns:p14="http://schemas.microsoft.com/office/powerpoint/2010/main" val="2995964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fontAlgn="base"/>
            <a:r>
              <a:rPr lang="ja-JP" altLang="en-US" b="1" i="0" dirty="0">
                <a:solidFill>
                  <a:srgbClr val="000000"/>
                </a:solidFill>
                <a:effectLst/>
                <a:latin typeface="メイリオ" panose="020B0604030504040204" pitchFamily="34" charset="-128"/>
                <a:ea typeface="メイリオ" panose="020B0604030504040204" pitchFamily="34" charset="-128"/>
              </a:rPr>
              <a:t>生物の進化を模倣する計算法</a:t>
            </a:r>
          </a:p>
          <a:p>
            <a:pPr algn="just" fontAlgn="base"/>
            <a:r>
              <a:rPr lang="ja-JP" altLang="en-US" b="0" i="0" dirty="0">
                <a:solidFill>
                  <a:srgbClr val="000000"/>
                </a:solidFill>
                <a:effectLst/>
                <a:latin typeface="メイリオ" panose="020B0604030504040204" pitchFamily="34" charset="-128"/>
                <a:ea typeface="メイリオ" panose="020B0604030504040204" pitchFamily="34" charset="-128"/>
              </a:rPr>
              <a:t>　あらゆる生物は、長い年月をかけて、環境により適した形質を残す進化を続けてきました。同様に進化計算も、何らかの課題に対するさまざまな解決法の案を仮想的な生物とみなし、「よりよい解決法」が生まれてくるように進化を行わせます。</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23</a:t>
            </a:fld>
            <a:endParaRPr kumimoji="1" lang="ja-JP" altLang="en-US"/>
          </a:p>
        </p:txBody>
      </p:sp>
    </p:spTree>
    <p:extLst>
      <p:ext uri="{BB962C8B-B14F-4D97-AF65-F5344CB8AC3E}">
        <p14:creationId xmlns:p14="http://schemas.microsoft.com/office/powerpoint/2010/main" val="2141065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有监督学习的目标就是学习一个从向量</a:t>
            </a:r>
            <a:r>
              <a:rPr kumimoji="1" lang="en-US" altLang="zh-CN" dirty="0"/>
              <a:t>x</a:t>
            </a:r>
            <a:r>
              <a:rPr kumimoji="1" lang="zh-CN" altLang="en-US" dirty="0"/>
              <a:t>到</a:t>
            </a:r>
            <a:r>
              <a:rPr kumimoji="1" lang="en-US" altLang="zh-CN" dirty="0"/>
              <a:t>y</a:t>
            </a:r>
            <a:r>
              <a:rPr kumimoji="1" lang="zh-CN" altLang="en-US" dirty="0"/>
              <a:t>的映射</a:t>
            </a:r>
            <a:endParaRPr kumimoji="1" lang="en-US" altLang="zh-CN" dirty="0"/>
          </a:p>
          <a:p>
            <a:r>
              <a:rPr kumimoji="1" lang="zh-CN" altLang="en-US" dirty="0"/>
              <a:t>分类： </a:t>
            </a:r>
            <a:r>
              <a:rPr kumimoji="1" lang="en-US" altLang="zh-CN" dirty="0"/>
              <a:t>x</a:t>
            </a:r>
            <a:r>
              <a:rPr kumimoji="1" lang="zh-CN" altLang="en-US" dirty="0"/>
              <a:t>：图片 </a:t>
            </a:r>
            <a:r>
              <a:rPr kumimoji="1" lang="en-US" altLang="zh-CN" dirty="0"/>
              <a:t>y</a:t>
            </a:r>
            <a:r>
              <a:rPr kumimoji="1" lang="zh-CN" altLang="en-US" dirty="0"/>
              <a:t>：类别</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5</a:t>
            </a:fld>
            <a:endParaRPr kumimoji="1" lang="ja-JP" altLang="en-US"/>
          </a:p>
        </p:txBody>
      </p:sp>
    </p:spTree>
    <p:extLst>
      <p:ext uri="{BB962C8B-B14F-4D97-AF65-F5344CB8AC3E}">
        <p14:creationId xmlns:p14="http://schemas.microsoft.com/office/powerpoint/2010/main" val="3758477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日本的新干线车头的设计就是通过进化计算中的遗传算法实现的，而并不是由人设计的。</a:t>
            </a:r>
            <a:endParaRPr kumimoji="1" lang="en-US" altLang="zh-CN"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24</a:t>
            </a:fld>
            <a:endParaRPr kumimoji="1" lang="ja-JP" altLang="en-US"/>
          </a:p>
        </p:txBody>
      </p:sp>
    </p:spTree>
    <p:extLst>
      <p:ext uri="{BB962C8B-B14F-4D97-AF65-F5344CB8AC3E}">
        <p14:creationId xmlns:p14="http://schemas.microsoft.com/office/powerpoint/2010/main" val="2597513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同样</a:t>
            </a:r>
            <a:r>
              <a:rPr lang="en-US" altLang="ja-JP" b="0" i="0" dirty="0">
                <a:solidFill>
                  <a:srgbClr val="202122"/>
                </a:solidFill>
                <a:effectLst/>
                <a:latin typeface="Arial" panose="020B0604020202020204" pitchFamily="34" charset="0"/>
              </a:rPr>
              <a:t>Mitsubishi Regional Jet</a:t>
            </a:r>
            <a:r>
              <a:rPr lang="zh-CN" altLang="en-US" b="0" i="0" dirty="0">
                <a:solidFill>
                  <a:srgbClr val="202122"/>
                </a:solidFill>
                <a:effectLst/>
                <a:latin typeface="Arial" panose="020B0604020202020204" pitchFamily="34" charset="0"/>
              </a:rPr>
              <a:t>的机翼的形状，横滨轮胎的材料与构造也是通过进化计算求得的最有解。</a:t>
            </a:r>
            <a:endParaRPr lang="en-US" altLang="zh-CN" b="0" i="0" dirty="0">
              <a:solidFill>
                <a:srgbClr val="202122"/>
              </a:solidFill>
              <a:effectLst/>
              <a:latin typeface="Arial" panose="020B060402020202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25</a:t>
            </a:fld>
            <a:endParaRPr kumimoji="1" lang="ja-JP" altLang="en-US"/>
          </a:p>
        </p:txBody>
      </p:sp>
    </p:spTree>
    <p:extLst>
      <p:ext uri="{BB962C8B-B14F-4D97-AF65-F5344CB8AC3E}">
        <p14:creationId xmlns:p14="http://schemas.microsoft.com/office/powerpoint/2010/main" val="2471077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回归：</a:t>
            </a:r>
            <a:r>
              <a:rPr kumimoji="1" lang="en-US" altLang="zh-CN" dirty="0"/>
              <a:t>x : </a:t>
            </a:r>
            <a:r>
              <a:rPr kumimoji="1" lang="zh-CN" altLang="en-US" dirty="0"/>
              <a:t>特征值</a:t>
            </a:r>
            <a:r>
              <a:rPr kumimoji="1" lang="ja-JP" altLang="en-US" dirty="0"/>
              <a:t>　</a:t>
            </a:r>
            <a:r>
              <a:rPr kumimoji="1" lang="en-US" altLang="zh-CN" dirty="0"/>
              <a:t>y</a:t>
            </a:r>
            <a:r>
              <a:rPr kumimoji="1" lang="zh-CN" altLang="en-US" dirty="0"/>
              <a:t>：预测结果</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6</a:t>
            </a:fld>
            <a:endParaRPr kumimoji="1" lang="ja-JP" altLang="en-US"/>
          </a:p>
        </p:txBody>
      </p:sp>
    </p:spTree>
    <p:extLst>
      <p:ext uri="{BB962C8B-B14F-4D97-AF65-F5344CB8AC3E}">
        <p14:creationId xmlns:p14="http://schemas.microsoft.com/office/powerpoint/2010/main" val="71670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分类和回归在数学上的表现形式</a:t>
            </a:r>
            <a:endParaRPr kumimoji="1" lang="en-US" altLang="zh-CN" dirty="0"/>
          </a:p>
          <a:p>
            <a:r>
              <a:rPr kumimoji="1" lang="zh-CN" altLang="en-US" dirty="0"/>
              <a:t>左侧：分类的目标是将红色点和蓝色点分离（也可以看做是用训练数据找出分类边界（函数曲线））</a:t>
            </a:r>
            <a:endParaRPr kumimoji="1" lang="en-US" altLang="zh-CN" dirty="0"/>
          </a:p>
          <a:p>
            <a:r>
              <a:rPr kumimoji="1" lang="zh-CN" altLang="en-US" dirty="0"/>
              <a:t>右侧：回归的目标是根据训练数据点模拟一个预测函数</a:t>
            </a:r>
            <a:endParaRPr kumimoji="1" lang="en-US" altLang="zh-CN" dirty="0"/>
          </a:p>
          <a:p>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7</a:t>
            </a:fld>
            <a:endParaRPr kumimoji="1" lang="ja-JP" altLang="en-US"/>
          </a:p>
        </p:txBody>
      </p:sp>
    </p:spTree>
    <p:extLst>
      <p:ext uri="{BB962C8B-B14F-4D97-AF65-F5344CB8AC3E}">
        <p14:creationId xmlns:p14="http://schemas.microsoft.com/office/powerpoint/2010/main" val="2974028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物体检测：同上</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8</a:t>
            </a:fld>
            <a:endParaRPr kumimoji="1" lang="ja-JP" altLang="en-US"/>
          </a:p>
        </p:txBody>
      </p:sp>
    </p:spTree>
    <p:extLst>
      <p:ext uri="{BB962C8B-B14F-4D97-AF65-F5344CB8AC3E}">
        <p14:creationId xmlns:p14="http://schemas.microsoft.com/office/powerpoint/2010/main" val="531854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语义分割：对图片的每个像素点进行分类，使得区域的精度更高，但训练代价也更高</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9</a:t>
            </a:fld>
            <a:endParaRPr kumimoji="1" lang="ja-JP" altLang="en-US"/>
          </a:p>
        </p:txBody>
      </p:sp>
    </p:spTree>
    <p:extLst>
      <p:ext uri="{BB962C8B-B14F-4D97-AF65-F5344CB8AC3E}">
        <p14:creationId xmlns:p14="http://schemas.microsoft.com/office/powerpoint/2010/main" val="742325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图像标注是在计算机视觉的基础上，引入自然语言处理</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10</a:t>
            </a:fld>
            <a:endParaRPr kumimoji="1" lang="ja-JP" altLang="en-US"/>
          </a:p>
        </p:txBody>
      </p:sp>
    </p:spTree>
    <p:extLst>
      <p:ext uri="{BB962C8B-B14F-4D97-AF65-F5344CB8AC3E}">
        <p14:creationId xmlns:p14="http://schemas.microsoft.com/office/powerpoint/2010/main" val="356660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无监督学习只有数据（特征向量），没有对应的标签</a:t>
            </a:r>
            <a:r>
              <a:rPr kumimoji="1" lang="en-US" altLang="zh-CN" dirty="0"/>
              <a:t>y</a:t>
            </a:r>
          </a:p>
          <a:p>
            <a:r>
              <a:rPr kumimoji="1" lang="zh-CN" altLang="en-US" dirty="0"/>
              <a:t>无监督学习的目标是学习数据中心的结构</a:t>
            </a:r>
            <a:endParaRPr kumimoji="1" lang="en-US" altLang="zh-CN" dirty="0"/>
          </a:p>
          <a:p>
            <a:r>
              <a:rPr kumimoji="1" lang="zh-CN" altLang="en-US" dirty="0"/>
              <a:t>但由于不同于有监督学习有明确的答案（标签</a:t>
            </a:r>
            <a:r>
              <a:rPr kumimoji="1" lang="en-US" altLang="zh-CN" dirty="0"/>
              <a:t>y</a:t>
            </a:r>
            <a:r>
              <a:rPr kumimoji="1" lang="zh-CN" altLang="en-US" dirty="0"/>
              <a:t>）</a:t>
            </a:r>
            <a:endParaRPr kumimoji="1" lang="en-US" altLang="zh-CN" dirty="0"/>
          </a:p>
          <a:p>
            <a:r>
              <a:rPr kumimoji="1" lang="zh-CN" altLang="en-US" dirty="0"/>
              <a:t>所以无监督学习得到的结果很难判断其合理性</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11</a:t>
            </a:fld>
            <a:endParaRPr kumimoji="1" lang="ja-JP" altLang="en-US"/>
          </a:p>
        </p:txBody>
      </p:sp>
    </p:spTree>
    <p:extLst>
      <p:ext uri="{BB962C8B-B14F-4D97-AF65-F5344CB8AC3E}">
        <p14:creationId xmlns:p14="http://schemas.microsoft.com/office/powerpoint/2010/main" val="929754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データセットの次元が多いと、計算コストが増え、データの様子が分かりにくくなります。</a:t>
            </a:r>
            <a:endParaRPr kumimoji="1" lang="en-US" altLang="ja-JP" dirty="0"/>
          </a:p>
          <a:p>
            <a:r>
              <a:rPr kumimoji="1" lang="zh-CN" altLang="en-US" dirty="0"/>
              <a:t>用于减小</a:t>
            </a:r>
            <a:r>
              <a:rPr kumimoji="1" lang="en-US" altLang="zh-CN" dirty="0"/>
              <a:t>x</a:t>
            </a:r>
            <a:r>
              <a:rPr kumimoji="1" lang="zh-CN" altLang="en-US" dirty="0"/>
              <a:t>的维度（向量的维度）</a:t>
            </a:r>
            <a:endParaRPr kumimoji="1" lang="ja-JP" altLang="en-US" dirty="0"/>
          </a:p>
        </p:txBody>
      </p:sp>
      <p:sp>
        <p:nvSpPr>
          <p:cNvPr id="4" name="スライド番号プレースホルダー 3"/>
          <p:cNvSpPr>
            <a:spLocks noGrp="1"/>
          </p:cNvSpPr>
          <p:nvPr>
            <p:ph type="sldNum" sz="quarter" idx="5"/>
          </p:nvPr>
        </p:nvSpPr>
        <p:spPr/>
        <p:txBody>
          <a:bodyPr/>
          <a:lstStyle/>
          <a:p>
            <a:fld id="{2E694EAA-1E05-4279-AF28-7DC444BDDE17}" type="slidenum">
              <a:rPr kumimoji="1" lang="ja-JP" altLang="en-US" smtClean="0"/>
              <a:t>12</a:t>
            </a:fld>
            <a:endParaRPr kumimoji="1" lang="ja-JP" altLang="en-US"/>
          </a:p>
        </p:txBody>
      </p:sp>
    </p:spTree>
    <p:extLst>
      <p:ext uri="{BB962C8B-B14F-4D97-AF65-F5344CB8AC3E}">
        <p14:creationId xmlns:p14="http://schemas.microsoft.com/office/powerpoint/2010/main" val="2717203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327483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1159053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1" y="360365"/>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4267777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3905881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881010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258232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1707909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1"/>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7551"/>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3256162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861311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3503812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247429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2250195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2654176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1471295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4269548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52636"/>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52527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33845" y="1828803"/>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8803"/>
            <a:ext cx="38862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1359726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2"/>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33845" y="2507553"/>
            <a:ext cx="386715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1"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1" y="2507553"/>
            <a:ext cx="38862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3752440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984830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2861920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3"/>
            <a:ext cx="2948940" cy="1600197"/>
          </a:xfrm>
        </p:spPr>
        <p:txBody>
          <a:bodyPr anchor="b">
            <a:normAutofit/>
          </a:bodyPr>
          <a:lstStyle>
            <a:lvl1pP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410431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39ABB4E-D371-4ACA-851E-B9FC8BD4CDF2}" type="datetimeFigureOut">
              <a:rPr kumimoji="1" lang="ja-JP" altLang="en-US" smtClean="0"/>
              <a:t>2020/10/19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264691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33845" y="1828803"/>
            <a:ext cx="78867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6463145" y="6356353"/>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335928722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439ABB4E-D371-4ACA-851E-B9FC8BD4CDF2}" type="datetimeFigureOut">
              <a:rPr kumimoji="1" lang="ja-JP" altLang="en-US" smtClean="0"/>
              <a:t>2020/10/19</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8BB4DF14-5F0F-49E6-A319-0D999B22437A}" type="slidenum">
              <a:rPr kumimoji="1" lang="ja-JP" altLang="en-US" smtClean="0"/>
              <a:t>‹#›</a:t>
            </a:fld>
            <a:endParaRPr kumimoji="1" lang="ja-JP" altLang="en-US"/>
          </a:p>
        </p:txBody>
      </p:sp>
    </p:spTree>
    <p:extLst>
      <p:ext uri="{BB962C8B-B14F-4D97-AF65-F5344CB8AC3E}">
        <p14:creationId xmlns:p14="http://schemas.microsoft.com/office/powerpoint/2010/main" val="1650187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8013A-6C99-43DD-9ECB-0F5683CD15BA}"/>
              </a:ext>
            </a:extLst>
          </p:cNvPr>
          <p:cNvSpPr>
            <a:spLocks noGrp="1"/>
          </p:cNvSpPr>
          <p:nvPr>
            <p:ph type="ctrTitle"/>
          </p:nvPr>
        </p:nvSpPr>
        <p:spPr>
          <a:xfrm>
            <a:off x="1143000" y="1124530"/>
            <a:ext cx="6858000" cy="2975522"/>
          </a:xfrm>
        </p:spPr>
        <p:txBody>
          <a:bodyPr/>
          <a:lstStyle/>
          <a:p>
            <a:r>
              <a:rPr kumimoji="1" lang="en-US" altLang="zh-CN" dirty="0"/>
              <a:t>Machine Learning</a:t>
            </a:r>
            <a:br>
              <a:rPr kumimoji="1" lang="en-US" altLang="zh-CN" dirty="0"/>
            </a:br>
            <a:r>
              <a:rPr kumimoji="1" lang="ja-JP" altLang="en-US" sz="3600" dirty="0"/>
              <a:t>機械学習</a:t>
            </a:r>
            <a:endParaRPr kumimoji="1" lang="ja-JP" altLang="en-US" dirty="0"/>
          </a:p>
        </p:txBody>
      </p:sp>
      <p:sp>
        <p:nvSpPr>
          <p:cNvPr id="10" name="テキスト ボックス 9">
            <a:extLst>
              <a:ext uri="{FF2B5EF4-FFF2-40B4-BE49-F238E27FC236}">
                <a16:creationId xmlns:a16="http://schemas.microsoft.com/office/drawing/2014/main" id="{8494074B-2F73-46DF-897E-AFAE43700684}"/>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Hongkun Xu</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424917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教師あり学習</a:t>
            </a:r>
            <a:r>
              <a:rPr kumimoji="1" lang="en-US" altLang="ja-JP" dirty="0"/>
              <a:t>VS</a:t>
            </a:r>
            <a:r>
              <a:rPr kumimoji="1" lang="ja-JP" altLang="en-US" dirty="0"/>
              <a:t>教師なし学習</a:t>
            </a:r>
          </a:p>
        </p:txBody>
      </p:sp>
      <p:sp>
        <p:nvSpPr>
          <p:cNvPr id="4" name="テキスト ボックス 3">
            <a:extLst>
              <a:ext uri="{FF2B5EF4-FFF2-40B4-BE49-F238E27FC236}">
                <a16:creationId xmlns:a16="http://schemas.microsoft.com/office/drawing/2014/main" id="{9B2CFFEC-7E63-491C-8A69-EC8ECFC3E667}"/>
              </a:ext>
            </a:extLst>
          </p:cNvPr>
          <p:cNvSpPr txBox="1"/>
          <p:nvPr/>
        </p:nvSpPr>
        <p:spPr>
          <a:xfrm>
            <a:off x="5128182" y="4659866"/>
            <a:ext cx="2394409" cy="738664"/>
          </a:xfrm>
          <a:prstGeom prst="rect">
            <a:avLst/>
          </a:prstGeom>
          <a:noFill/>
        </p:spPr>
        <p:txBody>
          <a:bodyPr wrap="square" rtlCol="0">
            <a:spAutoFit/>
          </a:bodyPr>
          <a:lstStyle/>
          <a:p>
            <a:pPr algn="ctr"/>
            <a:r>
              <a:rPr kumimoji="1" lang="ja-JP" altLang="en-US" sz="2100" dirty="0"/>
              <a:t>画像キャプション</a:t>
            </a:r>
            <a:r>
              <a:rPr kumimoji="1" lang="en-US" altLang="ja-JP" sz="2100" dirty="0"/>
              <a:t>(image captioning)</a:t>
            </a:r>
            <a:endParaRPr kumimoji="1" lang="ja-JP" altLang="en-US" sz="2100" dirty="0"/>
          </a:p>
        </p:txBody>
      </p:sp>
      <p:pic>
        <p:nvPicPr>
          <p:cNvPr id="6146" name="Picture 2" descr="Man Surfing">
            <a:extLst>
              <a:ext uri="{FF2B5EF4-FFF2-40B4-BE49-F238E27FC236}">
                <a16:creationId xmlns:a16="http://schemas.microsoft.com/office/drawing/2014/main" id="{707A11FB-1B34-4A81-A435-24579DB59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143" y="2235423"/>
            <a:ext cx="2898486" cy="1929305"/>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6308727-4869-429D-B833-00D59D934968}"/>
              </a:ext>
            </a:extLst>
          </p:cNvPr>
          <p:cNvPicPr>
            <a:picLocks noChangeAspect="1"/>
          </p:cNvPicPr>
          <p:nvPr/>
        </p:nvPicPr>
        <p:blipFill>
          <a:blip r:embed="rId4"/>
          <a:stretch>
            <a:fillRect/>
          </a:stretch>
        </p:blipFill>
        <p:spPr>
          <a:xfrm>
            <a:off x="4201370" y="4302207"/>
            <a:ext cx="4308785" cy="220586"/>
          </a:xfrm>
          <a:prstGeom prst="rect">
            <a:avLst/>
          </a:prstGeom>
        </p:spPr>
      </p:pic>
      <p:sp>
        <p:nvSpPr>
          <p:cNvPr id="8" name="テキスト ボックス 7">
            <a:extLst>
              <a:ext uri="{FF2B5EF4-FFF2-40B4-BE49-F238E27FC236}">
                <a16:creationId xmlns:a16="http://schemas.microsoft.com/office/drawing/2014/main" id="{36AB1EE9-8584-4FDA-A933-C1A3EDB7D01C}"/>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
        <p:nvSpPr>
          <p:cNvPr id="11" name="コンテンツ プレースホルダー 2">
            <a:extLst>
              <a:ext uri="{FF2B5EF4-FFF2-40B4-BE49-F238E27FC236}">
                <a16:creationId xmlns:a16="http://schemas.microsoft.com/office/drawing/2014/main" id="{9511D0BA-2E7F-4199-8302-F11388DEEBA1}"/>
              </a:ext>
            </a:extLst>
          </p:cNvPr>
          <p:cNvSpPr>
            <a:spLocks noGrp="1"/>
          </p:cNvSpPr>
          <p:nvPr>
            <p:ph idx="1"/>
          </p:nvPr>
        </p:nvSpPr>
        <p:spPr>
          <a:xfrm>
            <a:off x="633845" y="1828801"/>
            <a:ext cx="3815605" cy="4351337"/>
          </a:xfrm>
        </p:spPr>
        <p:txBody>
          <a:bodyPr>
            <a:normAutofit/>
          </a:bodyPr>
          <a:lstStyle/>
          <a:p>
            <a:pPr marL="0" indent="0">
              <a:buNone/>
            </a:pPr>
            <a:r>
              <a:rPr kumimoji="1" lang="en-US" altLang="ja-JP" b="1" dirty="0"/>
              <a:t>Supervised</a:t>
            </a:r>
            <a:r>
              <a:rPr lang="ja-JP" altLang="en-US" b="1" dirty="0"/>
              <a:t> </a:t>
            </a:r>
            <a:r>
              <a:rPr lang="en-US" altLang="ja-JP" b="1" dirty="0"/>
              <a:t>L</a:t>
            </a:r>
            <a:r>
              <a:rPr kumimoji="1" lang="en-US" altLang="ja-JP" b="1" dirty="0"/>
              <a:t>earning</a:t>
            </a:r>
          </a:p>
          <a:p>
            <a:r>
              <a:rPr lang="ja-JP" altLang="en-US" b="1" dirty="0"/>
              <a:t>データ</a:t>
            </a:r>
            <a:r>
              <a:rPr lang="en-US" altLang="ja-JP" dirty="0">
                <a:sym typeface="Wingdings" panose="05000000000000000000" pitchFamily="2" charset="2"/>
              </a:rPr>
              <a:t>: (</a:t>
            </a:r>
            <a:r>
              <a:rPr lang="en-US" altLang="ja-JP" b="1" dirty="0">
                <a:sym typeface="Wingdings" panose="05000000000000000000" pitchFamily="2" charset="2"/>
              </a:rPr>
              <a:t>x</a:t>
            </a:r>
            <a:r>
              <a:rPr lang="en-US" altLang="ja-JP" dirty="0">
                <a:sym typeface="Wingdings" panose="05000000000000000000" pitchFamily="2" charset="2"/>
              </a:rPr>
              <a:t>, y)</a:t>
            </a:r>
          </a:p>
          <a:p>
            <a:pPr marL="0" indent="0">
              <a:buNone/>
            </a:pPr>
            <a:r>
              <a:rPr lang="en-US" altLang="ja-JP" b="1" dirty="0">
                <a:sym typeface="Wingdings" panose="05000000000000000000" pitchFamily="2" charset="2"/>
              </a:rPr>
              <a:t>x</a:t>
            </a:r>
            <a:r>
              <a:rPr lang="ja-JP" altLang="en-US" dirty="0">
                <a:sym typeface="Wingdings" panose="05000000000000000000" pitchFamily="2" charset="2"/>
              </a:rPr>
              <a:t>はデータ（</a:t>
            </a:r>
            <a:r>
              <a:rPr lang="ja-JP" altLang="en-US" b="1" dirty="0">
                <a:sym typeface="Wingdings" panose="05000000000000000000" pitchFamily="2" charset="2"/>
              </a:rPr>
              <a:t>ベクトル</a:t>
            </a:r>
            <a:r>
              <a:rPr lang="ja-JP" altLang="en-US" dirty="0">
                <a:sym typeface="Wingdings" panose="05000000000000000000" pitchFamily="2" charset="2"/>
              </a:rPr>
              <a:t>）、</a:t>
            </a:r>
            <a:r>
              <a:rPr lang="en-US" altLang="ja-JP" dirty="0">
                <a:sym typeface="Wingdings" panose="05000000000000000000" pitchFamily="2" charset="2"/>
              </a:rPr>
              <a:t>y</a:t>
            </a:r>
            <a:r>
              <a:rPr lang="ja-JP" altLang="en-US" dirty="0">
                <a:sym typeface="Wingdings" panose="05000000000000000000" pitchFamily="2" charset="2"/>
              </a:rPr>
              <a:t>はラベル</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r>
              <a:rPr lang="ja-JP" altLang="en-US" b="1" dirty="0"/>
              <a:t>目的</a:t>
            </a:r>
            <a:r>
              <a:rPr kumimoji="1" lang="en-US" altLang="ja-JP" dirty="0"/>
              <a:t>:</a:t>
            </a:r>
          </a:p>
          <a:p>
            <a:pPr marL="0" indent="0">
              <a:buNone/>
            </a:pPr>
            <a:r>
              <a:rPr lang="en-US" altLang="ja-JP" b="1" dirty="0"/>
              <a:t>x</a:t>
            </a:r>
            <a:r>
              <a:rPr lang="ja-JP" altLang="en-US" dirty="0"/>
              <a:t>から</a:t>
            </a:r>
            <a:r>
              <a:rPr lang="en-US" altLang="ja-JP" dirty="0"/>
              <a:t>y</a:t>
            </a:r>
            <a:r>
              <a:rPr lang="ja-JP" altLang="en-US" dirty="0"/>
              <a:t>への</a:t>
            </a:r>
            <a:r>
              <a:rPr lang="ja-JP" altLang="en-US" i="1" dirty="0">
                <a:solidFill>
                  <a:srgbClr val="FF0000"/>
                </a:solidFill>
              </a:rPr>
              <a:t>写像（関数）</a:t>
            </a:r>
            <a:r>
              <a:rPr lang="ja-JP" altLang="en-US" dirty="0"/>
              <a:t>を学習</a:t>
            </a:r>
            <a:endParaRPr lang="en-US" altLang="ja-JP" dirty="0"/>
          </a:p>
          <a:p>
            <a:pPr marL="0" indent="0">
              <a:buNone/>
            </a:pPr>
            <a:endParaRPr kumimoji="1" lang="en-US" altLang="ja-JP" dirty="0"/>
          </a:p>
          <a:p>
            <a:r>
              <a:rPr lang="ja-JP" altLang="en-US" b="1" dirty="0"/>
              <a:t>例</a:t>
            </a:r>
            <a:r>
              <a:rPr lang="en-US" altLang="ja-JP" dirty="0"/>
              <a:t>: </a:t>
            </a:r>
            <a:r>
              <a:rPr lang="ja-JP" altLang="en-US" dirty="0"/>
              <a:t>分類、回帰、</a:t>
            </a:r>
            <a:r>
              <a:rPr kumimoji="1" lang="ja-JP" altLang="en-US" sz="2100" dirty="0"/>
              <a:t>物体検出、</a:t>
            </a:r>
            <a:r>
              <a:rPr lang="ja-JP" altLang="en-US" dirty="0"/>
              <a:t>セマンティックセグメンテーション、</a:t>
            </a:r>
            <a:r>
              <a:rPr kumimoji="1" lang="ja-JP" altLang="en-US" sz="2100" dirty="0"/>
              <a:t>画像キャプション</a:t>
            </a:r>
            <a:r>
              <a:rPr lang="ja-JP" altLang="en-US" dirty="0"/>
              <a:t>、等々</a:t>
            </a:r>
            <a:endParaRPr kumimoji="1" lang="ja-JP" altLang="en-US" dirty="0"/>
          </a:p>
        </p:txBody>
      </p:sp>
    </p:spTree>
    <p:extLst>
      <p:ext uri="{BB962C8B-B14F-4D97-AF65-F5344CB8AC3E}">
        <p14:creationId xmlns:p14="http://schemas.microsoft.com/office/powerpoint/2010/main" val="1417855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教師あり学習</a:t>
            </a:r>
            <a:r>
              <a:rPr kumimoji="1" lang="en-US" altLang="ja-JP" dirty="0"/>
              <a:t>VS</a:t>
            </a:r>
            <a:r>
              <a:rPr kumimoji="1" lang="ja-JP" altLang="en-US" dirty="0"/>
              <a:t>教師なし学習</a:t>
            </a:r>
          </a:p>
        </p:txBody>
      </p:sp>
      <p:pic>
        <p:nvPicPr>
          <p:cNvPr id="4" name="図 3">
            <a:extLst>
              <a:ext uri="{FF2B5EF4-FFF2-40B4-BE49-F238E27FC236}">
                <a16:creationId xmlns:a16="http://schemas.microsoft.com/office/drawing/2014/main" id="{51A19325-45B6-4309-978E-B73C39C9AACD}"/>
              </a:ext>
            </a:extLst>
          </p:cNvPr>
          <p:cNvPicPr>
            <a:picLocks noChangeAspect="1"/>
          </p:cNvPicPr>
          <p:nvPr/>
        </p:nvPicPr>
        <p:blipFill>
          <a:blip r:embed="rId3"/>
          <a:stretch>
            <a:fillRect/>
          </a:stretch>
        </p:blipFill>
        <p:spPr>
          <a:xfrm>
            <a:off x="880975" y="1828800"/>
            <a:ext cx="3328987" cy="2995612"/>
          </a:xfrm>
          <a:prstGeom prst="rect">
            <a:avLst/>
          </a:prstGeom>
        </p:spPr>
      </p:pic>
      <p:sp>
        <p:nvSpPr>
          <p:cNvPr id="5" name="テキスト ボックス 4">
            <a:extLst>
              <a:ext uri="{FF2B5EF4-FFF2-40B4-BE49-F238E27FC236}">
                <a16:creationId xmlns:a16="http://schemas.microsoft.com/office/drawing/2014/main" id="{3A0868C8-602F-46B8-94DD-2D142D70A511}"/>
              </a:ext>
            </a:extLst>
          </p:cNvPr>
          <p:cNvSpPr txBox="1"/>
          <p:nvPr/>
        </p:nvSpPr>
        <p:spPr>
          <a:xfrm>
            <a:off x="1216058" y="4958499"/>
            <a:ext cx="3487917" cy="537328"/>
          </a:xfrm>
          <a:prstGeom prst="rect">
            <a:avLst/>
          </a:prstGeom>
          <a:noFill/>
        </p:spPr>
        <p:txBody>
          <a:bodyPr wrap="square" rtlCol="0">
            <a:spAutoFit/>
          </a:bodyPr>
          <a:lstStyle/>
          <a:p>
            <a:endParaRPr kumimoji="1" lang="ja-JP" altLang="en-US" dirty="0"/>
          </a:p>
        </p:txBody>
      </p:sp>
      <p:sp>
        <p:nvSpPr>
          <p:cNvPr id="8" name="テキスト ボックス 7">
            <a:extLst>
              <a:ext uri="{FF2B5EF4-FFF2-40B4-BE49-F238E27FC236}">
                <a16:creationId xmlns:a16="http://schemas.microsoft.com/office/drawing/2014/main" id="{15F71B67-30F1-422B-AE09-BF9FA9299262}"/>
              </a:ext>
            </a:extLst>
          </p:cNvPr>
          <p:cNvSpPr txBox="1"/>
          <p:nvPr/>
        </p:nvSpPr>
        <p:spPr>
          <a:xfrm>
            <a:off x="1020682" y="4958499"/>
            <a:ext cx="3049572" cy="646331"/>
          </a:xfrm>
          <a:prstGeom prst="rect">
            <a:avLst/>
          </a:prstGeom>
          <a:noFill/>
        </p:spPr>
        <p:txBody>
          <a:bodyPr wrap="square">
            <a:spAutoFit/>
          </a:bodyPr>
          <a:lstStyle/>
          <a:p>
            <a:pPr algn="ctr"/>
            <a:r>
              <a:rPr kumimoji="1" lang="ja-JP" altLang="en-US" sz="1800" dirty="0"/>
              <a:t>クラスタリング</a:t>
            </a:r>
            <a:endParaRPr kumimoji="1" lang="en-US" altLang="ja-JP" sz="1800" dirty="0"/>
          </a:p>
          <a:p>
            <a:pPr algn="ctr"/>
            <a:r>
              <a:rPr kumimoji="1" lang="en-US" altLang="ja-JP" sz="1800" dirty="0"/>
              <a:t>(K-means clustering)</a:t>
            </a:r>
            <a:endParaRPr kumimoji="1" lang="ja-JP" altLang="en-US" sz="1800" dirty="0"/>
          </a:p>
        </p:txBody>
      </p:sp>
      <p:sp>
        <p:nvSpPr>
          <p:cNvPr id="12" name="コンテンツ プレースホルダー 2">
            <a:extLst>
              <a:ext uri="{FF2B5EF4-FFF2-40B4-BE49-F238E27FC236}">
                <a16:creationId xmlns:a16="http://schemas.microsoft.com/office/drawing/2014/main" id="{9BF28F22-02AF-4C6E-BC7C-F7D37CEEC18B}"/>
              </a:ext>
            </a:extLst>
          </p:cNvPr>
          <p:cNvSpPr txBox="1">
            <a:spLocks/>
          </p:cNvSpPr>
          <p:nvPr/>
        </p:nvSpPr>
        <p:spPr>
          <a:xfrm>
            <a:off x="4934040" y="1828800"/>
            <a:ext cx="3897582" cy="43513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r>
              <a:rPr lang="en-US" altLang="ja-JP" b="1" dirty="0"/>
              <a:t>Unsupervised</a:t>
            </a:r>
            <a:r>
              <a:rPr lang="ja-JP" altLang="en-US" b="1" dirty="0"/>
              <a:t> </a:t>
            </a:r>
            <a:r>
              <a:rPr lang="en-US" altLang="ja-JP" b="1" dirty="0"/>
              <a:t>Learning</a:t>
            </a:r>
          </a:p>
          <a:p>
            <a:r>
              <a:rPr lang="ja-JP" altLang="en-US" b="1" dirty="0"/>
              <a:t>データ</a:t>
            </a:r>
            <a:r>
              <a:rPr lang="en-US" altLang="ja-JP" dirty="0">
                <a:sym typeface="Wingdings" panose="05000000000000000000" pitchFamily="2" charset="2"/>
              </a:rPr>
              <a:t>: </a:t>
            </a:r>
            <a:r>
              <a:rPr lang="en-US" altLang="ja-JP" b="1" dirty="0">
                <a:sym typeface="Wingdings" panose="05000000000000000000" pitchFamily="2" charset="2"/>
              </a:rPr>
              <a:t>x</a:t>
            </a:r>
            <a:endParaRPr lang="en-US" altLang="ja-JP" dirty="0">
              <a:sym typeface="Wingdings" panose="05000000000000000000" pitchFamily="2" charset="2"/>
            </a:endParaRPr>
          </a:p>
          <a:p>
            <a:pPr marL="0" indent="0">
              <a:buFont typeface="Wingdings 2" pitchFamily="18" charset="2"/>
              <a:buNone/>
            </a:pPr>
            <a:r>
              <a:rPr lang="ja-JP" altLang="en-US" dirty="0">
                <a:sym typeface="Wingdings" panose="05000000000000000000" pitchFamily="2" charset="2"/>
              </a:rPr>
              <a:t>データだけ、ラベルなし！</a:t>
            </a:r>
            <a:endParaRPr lang="en-US" altLang="ja-JP" dirty="0">
              <a:sym typeface="Wingdings" panose="05000000000000000000" pitchFamily="2" charset="2"/>
            </a:endParaRPr>
          </a:p>
          <a:p>
            <a:pPr marL="0" indent="0">
              <a:buFont typeface="Wingdings 2" pitchFamily="18" charset="2"/>
              <a:buNone/>
            </a:pPr>
            <a:endParaRPr lang="en-US" altLang="ja-JP" dirty="0">
              <a:sym typeface="Wingdings" panose="05000000000000000000" pitchFamily="2" charset="2"/>
            </a:endParaRPr>
          </a:p>
          <a:p>
            <a:r>
              <a:rPr lang="ja-JP" altLang="en-US" b="1" dirty="0"/>
              <a:t>目的</a:t>
            </a:r>
            <a:r>
              <a:rPr lang="en-US" altLang="ja-JP" dirty="0"/>
              <a:t>:</a:t>
            </a:r>
          </a:p>
          <a:p>
            <a:pPr marL="0" indent="0">
              <a:buFont typeface="Wingdings 2" pitchFamily="18" charset="2"/>
              <a:buNone/>
            </a:pPr>
            <a:r>
              <a:rPr lang="ja-JP" altLang="en-US" dirty="0"/>
              <a:t>データの</a:t>
            </a:r>
            <a:r>
              <a:rPr lang="ja-JP" altLang="en-US" i="1" dirty="0">
                <a:solidFill>
                  <a:srgbClr val="FF0000"/>
                </a:solidFill>
              </a:rPr>
              <a:t>隠された構造</a:t>
            </a:r>
            <a:r>
              <a:rPr lang="ja-JP" altLang="en-US" dirty="0"/>
              <a:t>を学習</a:t>
            </a:r>
            <a:endParaRPr lang="en-US" altLang="ja-JP" dirty="0"/>
          </a:p>
          <a:p>
            <a:pPr marL="0" indent="0">
              <a:buFont typeface="Wingdings 2" pitchFamily="18" charset="2"/>
              <a:buNone/>
            </a:pPr>
            <a:endParaRPr lang="en-US" altLang="ja-JP" dirty="0"/>
          </a:p>
          <a:p>
            <a:r>
              <a:rPr lang="ja-JP" altLang="en-US" b="1" dirty="0"/>
              <a:t>例</a:t>
            </a:r>
            <a:r>
              <a:rPr lang="en-US" altLang="ja-JP" dirty="0"/>
              <a:t>:</a:t>
            </a:r>
            <a:r>
              <a:rPr lang="ja-JP" altLang="en-US" dirty="0"/>
              <a:t>クラスタリング、次元削減、表現学習、</a:t>
            </a:r>
            <a:r>
              <a:rPr kumimoji="1" lang="ja-JP" altLang="en-US" sz="2100" dirty="0"/>
              <a:t>単語埋め込み、</a:t>
            </a:r>
            <a:r>
              <a:rPr lang="ja-JP" altLang="en-US" dirty="0"/>
              <a:t>密度推定、等々</a:t>
            </a:r>
          </a:p>
        </p:txBody>
      </p:sp>
      <p:sp>
        <p:nvSpPr>
          <p:cNvPr id="6" name="テキスト ボックス 5">
            <a:extLst>
              <a:ext uri="{FF2B5EF4-FFF2-40B4-BE49-F238E27FC236}">
                <a16:creationId xmlns:a16="http://schemas.microsoft.com/office/drawing/2014/main" id="{055A035F-F225-4E5B-98FB-889E6C733BCA}"/>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336546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教師あり学習</a:t>
            </a:r>
            <a:r>
              <a:rPr kumimoji="1" lang="en-US" altLang="ja-JP" dirty="0"/>
              <a:t>VS</a:t>
            </a:r>
            <a:r>
              <a:rPr kumimoji="1" lang="ja-JP" altLang="en-US" dirty="0"/>
              <a:t>教師なし学習</a:t>
            </a:r>
          </a:p>
        </p:txBody>
      </p:sp>
      <p:sp>
        <p:nvSpPr>
          <p:cNvPr id="5" name="テキスト ボックス 4">
            <a:extLst>
              <a:ext uri="{FF2B5EF4-FFF2-40B4-BE49-F238E27FC236}">
                <a16:creationId xmlns:a16="http://schemas.microsoft.com/office/drawing/2014/main" id="{3A0868C8-602F-46B8-94DD-2D142D70A511}"/>
              </a:ext>
            </a:extLst>
          </p:cNvPr>
          <p:cNvSpPr txBox="1"/>
          <p:nvPr/>
        </p:nvSpPr>
        <p:spPr>
          <a:xfrm>
            <a:off x="1216058" y="4958499"/>
            <a:ext cx="3487917" cy="537328"/>
          </a:xfrm>
          <a:prstGeom prst="rect">
            <a:avLst/>
          </a:prstGeom>
          <a:noFill/>
        </p:spPr>
        <p:txBody>
          <a:bodyPr wrap="square" rtlCol="0">
            <a:spAutoFit/>
          </a:bodyPr>
          <a:lstStyle/>
          <a:p>
            <a:endParaRPr kumimoji="1" lang="ja-JP" altLang="en-US" dirty="0"/>
          </a:p>
        </p:txBody>
      </p:sp>
      <p:sp>
        <p:nvSpPr>
          <p:cNvPr id="8" name="テキスト ボックス 7">
            <a:extLst>
              <a:ext uri="{FF2B5EF4-FFF2-40B4-BE49-F238E27FC236}">
                <a16:creationId xmlns:a16="http://schemas.microsoft.com/office/drawing/2014/main" id="{15F71B67-30F1-422B-AE09-BF9FA9299262}"/>
              </a:ext>
            </a:extLst>
          </p:cNvPr>
          <p:cNvSpPr txBox="1"/>
          <p:nvPr/>
        </p:nvSpPr>
        <p:spPr>
          <a:xfrm>
            <a:off x="1020682" y="4958499"/>
            <a:ext cx="3049572" cy="1200329"/>
          </a:xfrm>
          <a:prstGeom prst="rect">
            <a:avLst/>
          </a:prstGeom>
          <a:noFill/>
        </p:spPr>
        <p:txBody>
          <a:bodyPr wrap="square">
            <a:spAutoFit/>
          </a:bodyPr>
          <a:lstStyle/>
          <a:p>
            <a:pPr algn="ctr"/>
            <a:r>
              <a:rPr kumimoji="1" lang="ja-JP" altLang="en-US" sz="1800" dirty="0"/>
              <a:t>主成分分析</a:t>
            </a:r>
            <a:endParaRPr kumimoji="1" lang="en-US" altLang="ja-JP" sz="1800" dirty="0"/>
          </a:p>
          <a:p>
            <a:pPr algn="ctr"/>
            <a:r>
              <a:rPr kumimoji="1" lang="en-US" altLang="ja-JP" sz="1800" dirty="0"/>
              <a:t>(</a:t>
            </a:r>
            <a:r>
              <a:rPr kumimoji="1" lang="ja-JP" altLang="en-US" sz="1800" dirty="0"/>
              <a:t>次元削減</a:t>
            </a:r>
            <a:r>
              <a:rPr kumimoji="1" lang="en-US" altLang="ja-JP" sz="1800" dirty="0"/>
              <a:t>)</a:t>
            </a:r>
          </a:p>
          <a:p>
            <a:pPr algn="ctr"/>
            <a:r>
              <a:rPr kumimoji="1" lang="en-US" altLang="ja-JP" dirty="0"/>
              <a:t>Principal Component Analysis</a:t>
            </a:r>
            <a:endParaRPr kumimoji="1" lang="en-US" altLang="ja-JP" sz="1800" dirty="0"/>
          </a:p>
          <a:p>
            <a:pPr algn="ctr"/>
            <a:r>
              <a:rPr kumimoji="1" lang="en-US" altLang="ja-JP" sz="1800" dirty="0"/>
              <a:t>(</a:t>
            </a:r>
            <a:r>
              <a:rPr lang="en-US" altLang="ja-JP" dirty="0"/>
              <a:t>Dimensionality reduction</a:t>
            </a:r>
            <a:r>
              <a:rPr kumimoji="1" lang="en-US" altLang="ja-JP" sz="1800" dirty="0"/>
              <a:t>)</a:t>
            </a:r>
            <a:endParaRPr kumimoji="1" lang="ja-JP" altLang="en-US" sz="1800" dirty="0"/>
          </a:p>
        </p:txBody>
      </p:sp>
      <p:pic>
        <p:nvPicPr>
          <p:cNvPr id="7" name="図 6">
            <a:extLst>
              <a:ext uri="{FF2B5EF4-FFF2-40B4-BE49-F238E27FC236}">
                <a16:creationId xmlns:a16="http://schemas.microsoft.com/office/drawing/2014/main" id="{0549FE65-D195-494B-9544-109916ADE8C3}"/>
              </a:ext>
            </a:extLst>
          </p:cNvPr>
          <p:cNvPicPr>
            <a:picLocks noChangeAspect="1"/>
          </p:cNvPicPr>
          <p:nvPr/>
        </p:nvPicPr>
        <p:blipFill>
          <a:blip r:embed="rId3"/>
          <a:stretch>
            <a:fillRect/>
          </a:stretch>
        </p:blipFill>
        <p:spPr>
          <a:xfrm>
            <a:off x="312379" y="2406626"/>
            <a:ext cx="4259621" cy="2095802"/>
          </a:xfrm>
          <a:prstGeom prst="rect">
            <a:avLst/>
          </a:prstGeom>
        </p:spPr>
      </p:pic>
      <p:sp>
        <p:nvSpPr>
          <p:cNvPr id="4" name="テキスト ボックス 3">
            <a:extLst>
              <a:ext uri="{FF2B5EF4-FFF2-40B4-BE49-F238E27FC236}">
                <a16:creationId xmlns:a16="http://schemas.microsoft.com/office/drawing/2014/main" id="{666D59A1-D85D-4763-84CB-B8307E8EDFA9}"/>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
        <p:nvSpPr>
          <p:cNvPr id="3" name="コンテンツ プレースホルダー 2">
            <a:extLst>
              <a:ext uri="{FF2B5EF4-FFF2-40B4-BE49-F238E27FC236}">
                <a16:creationId xmlns:a16="http://schemas.microsoft.com/office/drawing/2014/main" id="{03C1281B-0817-4D4C-95D6-5C694944CB72}"/>
              </a:ext>
            </a:extLst>
          </p:cNvPr>
          <p:cNvSpPr txBox="1">
            <a:spLocks/>
          </p:cNvSpPr>
          <p:nvPr/>
        </p:nvSpPr>
        <p:spPr>
          <a:xfrm>
            <a:off x="4934040" y="1828800"/>
            <a:ext cx="3897582" cy="43513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r>
              <a:rPr lang="en-US" altLang="ja-JP" b="1" dirty="0"/>
              <a:t>Unsupervised</a:t>
            </a:r>
            <a:r>
              <a:rPr lang="ja-JP" altLang="en-US" b="1" dirty="0"/>
              <a:t> </a:t>
            </a:r>
            <a:r>
              <a:rPr lang="en-US" altLang="ja-JP" b="1" dirty="0"/>
              <a:t>Learning</a:t>
            </a:r>
          </a:p>
          <a:p>
            <a:r>
              <a:rPr lang="ja-JP" altLang="en-US" b="1" dirty="0"/>
              <a:t>データ</a:t>
            </a:r>
            <a:r>
              <a:rPr lang="en-US" altLang="ja-JP" dirty="0">
                <a:sym typeface="Wingdings" panose="05000000000000000000" pitchFamily="2" charset="2"/>
              </a:rPr>
              <a:t>: </a:t>
            </a:r>
            <a:r>
              <a:rPr lang="en-US" altLang="ja-JP" b="1" dirty="0">
                <a:sym typeface="Wingdings" panose="05000000000000000000" pitchFamily="2" charset="2"/>
              </a:rPr>
              <a:t>x</a:t>
            </a:r>
            <a:endParaRPr lang="en-US" altLang="ja-JP" dirty="0">
              <a:sym typeface="Wingdings" panose="05000000000000000000" pitchFamily="2" charset="2"/>
            </a:endParaRPr>
          </a:p>
          <a:p>
            <a:pPr marL="0" indent="0">
              <a:buFont typeface="Wingdings 2" pitchFamily="18" charset="2"/>
              <a:buNone/>
            </a:pPr>
            <a:r>
              <a:rPr lang="ja-JP" altLang="en-US" dirty="0">
                <a:sym typeface="Wingdings" panose="05000000000000000000" pitchFamily="2" charset="2"/>
              </a:rPr>
              <a:t>データだけ、ラベルなし！</a:t>
            </a:r>
            <a:endParaRPr lang="en-US" altLang="ja-JP" dirty="0">
              <a:sym typeface="Wingdings" panose="05000000000000000000" pitchFamily="2" charset="2"/>
            </a:endParaRPr>
          </a:p>
          <a:p>
            <a:pPr marL="0" indent="0">
              <a:buFont typeface="Wingdings 2" pitchFamily="18" charset="2"/>
              <a:buNone/>
            </a:pPr>
            <a:endParaRPr lang="en-US" altLang="ja-JP" dirty="0">
              <a:sym typeface="Wingdings" panose="05000000000000000000" pitchFamily="2" charset="2"/>
            </a:endParaRPr>
          </a:p>
          <a:p>
            <a:r>
              <a:rPr lang="ja-JP" altLang="en-US" b="1" dirty="0"/>
              <a:t>目的</a:t>
            </a:r>
            <a:r>
              <a:rPr lang="en-US" altLang="ja-JP" dirty="0"/>
              <a:t>:</a:t>
            </a:r>
          </a:p>
          <a:p>
            <a:pPr marL="0" indent="0">
              <a:buFont typeface="Wingdings 2" pitchFamily="18" charset="2"/>
              <a:buNone/>
            </a:pPr>
            <a:r>
              <a:rPr lang="ja-JP" altLang="en-US" dirty="0"/>
              <a:t>データの</a:t>
            </a:r>
            <a:r>
              <a:rPr lang="ja-JP" altLang="en-US" i="1" dirty="0">
                <a:solidFill>
                  <a:srgbClr val="FF0000"/>
                </a:solidFill>
              </a:rPr>
              <a:t>隠された構造</a:t>
            </a:r>
            <a:r>
              <a:rPr lang="ja-JP" altLang="en-US" dirty="0"/>
              <a:t>を学習</a:t>
            </a:r>
            <a:endParaRPr lang="en-US" altLang="ja-JP" dirty="0"/>
          </a:p>
          <a:p>
            <a:pPr marL="0" indent="0">
              <a:buFont typeface="Wingdings 2" pitchFamily="18" charset="2"/>
              <a:buNone/>
            </a:pPr>
            <a:endParaRPr lang="en-US" altLang="ja-JP" dirty="0"/>
          </a:p>
          <a:p>
            <a:r>
              <a:rPr lang="ja-JP" altLang="en-US" b="1" dirty="0"/>
              <a:t>例</a:t>
            </a:r>
            <a:r>
              <a:rPr lang="en-US" altLang="ja-JP" dirty="0"/>
              <a:t>:</a:t>
            </a:r>
            <a:r>
              <a:rPr lang="ja-JP" altLang="en-US" dirty="0"/>
              <a:t>クラスタリング、次元削減、表現学習、</a:t>
            </a:r>
            <a:r>
              <a:rPr kumimoji="1" lang="ja-JP" altLang="en-US" sz="2100" dirty="0"/>
              <a:t>単語埋め込み、</a:t>
            </a:r>
            <a:r>
              <a:rPr lang="ja-JP" altLang="en-US" dirty="0"/>
              <a:t>密度推定、等々</a:t>
            </a:r>
          </a:p>
        </p:txBody>
      </p:sp>
    </p:spTree>
    <p:extLst>
      <p:ext uri="{BB962C8B-B14F-4D97-AF65-F5344CB8AC3E}">
        <p14:creationId xmlns:p14="http://schemas.microsoft.com/office/powerpoint/2010/main" val="2434458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教師あり学習</a:t>
            </a:r>
            <a:r>
              <a:rPr kumimoji="1" lang="en-US" altLang="ja-JP" dirty="0"/>
              <a:t>VS</a:t>
            </a:r>
            <a:r>
              <a:rPr kumimoji="1" lang="ja-JP" altLang="en-US" dirty="0"/>
              <a:t>教師なし学習</a:t>
            </a:r>
          </a:p>
        </p:txBody>
      </p:sp>
      <p:sp>
        <p:nvSpPr>
          <p:cNvPr id="5" name="テキスト ボックス 4">
            <a:extLst>
              <a:ext uri="{FF2B5EF4-FFF2-40B4-BE49-F238E27FC236}">
                <a16:creationId xmlns:a16="http://schemas.microsoft.com/office/drawing/2014/main" id="{3A0868C8-602F-46B8-94DD-2D142D70A511}"/>
              </a:ext>
            </a:extLst>
          </p:cNvPr>
          <p:cNvSpPr txBox="1"/>
          <p:nvPr/>
        </p:nvSpPr>
        <p:spPr>
          <a:xfrm>
            <a:off x="1216058" y="4958499"/>
            <a:ext cx="3487917" cy="537328"/>
          </a:xfrm>
          <a:prstGeom prst="rect">
            <a:avLst/>
          </a:prstGeom>
          <a:noFill/>
        </p:spPr>
        <p:txBody>
          <a:bodyPr wrap="square" rtlCol="0">
            <a:spAutoFit/>
          </a:bodyPr>
          <a:lstStyle/>
          <a:p>
            <a:endParaRPr kumimoji="1" lang="ja-JP" altLang="en-US" dirty="0"/>
          </a:p>
        </p:txBody>
      </p:sp>
      <p:sp>
        <p:nvSpPr>
          <p:cNvPr id="8" name="テキスト ボックス 7">
            <a:extLst>
              <a:ext uri="{FF2B5EF4-FFF2-40B4-BE49-F238E27FC236}">
                <a16:creationId xmlns:a16="http://schemas.microsoft.com/office/drawing/2014/main" id="{15F71B67-30F1-422B-AE09-BF9FA9299262}"/>
              </a:ext>
            </a:extLst>
          </p:cNvPr>
          <p:cNvSpPr txBox="1"/>
          <p:nvPr/>
        </p:nvSpPr>
        <p:spPr>
          <a:xfrm>
            <a:off x="1020682" y="4958499"/>
            <a:ext cx="3049572" cy="1200329"/>
          </a:xfrm>
          <a:prstGeom prst="rect">
            <a:avLst/>
          </a:prstGeom>
          <a:noFill/>
        </p:spPr>
        <p:txBody>
          <a:bodyPr wrap="square">
            <a:spAutoFit/>
          </a:bodyPr>
          <a:lstStyle/>
          <a:p>
            <a:pPr algn="ctr"/>
            <a:r>
              <a:rPr kumimoji="1" lang="ja-JP" altLang="en-US" sz="1800" dirty="0"/>
              <a:t>オートエンコーダ</a:t>
            </a:r>
            <a:endParaRPr kumimoji="1" lang="en-US" altLang="ja-JP" sz="1800" dirty="0"/>
          </a:p>
          <a:p>
            <a:pPr algn="ctr"/>
            <a:r>
              <a:rPr kumimoji="1" lang="en-US" altLang="ja-JP" sz="1800" dirty="0"/>
              <a:t>(</a:t>
            </a:r>
            <a:r>
              <a:rPr kumimoji="1" lang="ja-JP" altLang="en-US" sz="1800" dirty="0"/>
              <a:t>表現学習</a:t>
            </a:r>
            <a:r>
              <a:rPr kumimoji="1" lang="en-US" altLang="ja-JP" sz="1800" dirty="0"/>
              <a:t>)</a:t>
            </a:r>
          </a:p>
          <a:p>
            <a:pPr algn="ctr"/>
            <a:r>
              <a:rPr kumimoji="1" lang="en-US" altLang="ja-JP" sz="1800" dirty="0"/>
              <a:t>Autoencoders</a:t>
            </a:r>
          </a:p>
          <a:p>
            <a:pPr algn="ctr"/>
            <a:r>
              <a:rPr kumimoji="1" lang="en-US" altLang="ja-JP" sz="1800" dirty="0"/>
              <a:t>(F</a:t>
            </a:r>
            <a:r>
              <a:rPr lang="en-US" altLang="ja-JP" dirty="0"/>
              <a:t>eature learning</a:t>
            </a:r>
            <a:r>
              <a:rPr kumimoji="1" lang="en-US" altLang="ja-JP" sz="1800" dirty="0"/>
              <a:t>)</a:t>
            </a:r>
            <a:endParaRPr kumimoji="1" lang="ja-JP" altLang="en-US" sz="1800" dirty="0"/>
          </a:p>
        </p:txBody>
      </p:sp>
      <p:pic>
        <p:nvPicPr>
          <p:cNvPr id="4" name="図 3">
            <a:extLst>
              <a:ext uri="{FF2B5EF4-FFF2-40B4-BE49-F238E27FC236}">
                <a16:creationId xmlns:a16="http://schemas.microsoft.com/office/drawing/2014/main" id="{D0557918-9233-4CA1-8041-0651C995E00D}"/>
              </a:ext>
            </a:extLst>
          </p:cNvPr>
          <p:cNvPicPr>
            <a:picLocks noChangeAspect="1"/>
          </p:cNvPicPr>
          <p:nvPr/>
        </p:nvPicPr>
        <p:blipFill>
          <a:blip r:embed="rId3"/>
          <a:stretch>
            <a:fillRect/>
          </a:stretch>
        </p:blipFill>
        <p:spPr>
          <a:xfrm>
            <a:off x="276137" y="1855444"/>
            <a:ext cx="4538662" cy="2919412"/>
          </a:xfrm>
          <a:prstGeom prst="rect">
            <a:avLst/>
          </a:prstGeom>
        </p:spPr>
      </p:pic>
      <p:sp>
        <p:nvSpPr>
          <p:cNvPr id="10" name="テキスト ボックス 9">
            <a:extLst>
              <a:ext uri="{FF2B5EF4-FFF2-40B4-BE49-F238E27FC236}">
                <a16:creationId xmlns:a16="http://schemas.microsoft.com/office/drawing/2014/main" id="{3524A297-12F0-43E3-9C72-22FC16DE037A}"/>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
        <p:nvSpPr>
          <p:cNvPr id="3" name="コンテンツ プレースホルダー 2">
            <a:extLst>
              <a:ext uri="{FF2B5EF4-FFF2-40B4-BE49-F238E27FC236}">
                <a16:creationId xmlns:a16="http://schemas.microsoft.com/office/drawing/2014/main" id="{6BE23943-E866-4B9F-B36D-0F6103562F6B}"/>
              </a:ext>
            </a:extLst>
          </p:cNvPr>
          <p:cNvSpPr txBox="1">
            <a:spLocks/>
          </p:cNvSpPr>
          <p:nvPr/>
        </p:nvSpPr>
        <p:spPr>
          <a:xfrm>
            <a:off x="4934040" y="1828800"/>
            <a:ext cx="3897582" cy="43513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r>
              <a:rPr lang="en-US" altLang="ja-JP" b="1" dirty="0"/>
              <a:t>Unsupervised</a:t>
            </a:r>
            <a:r>
              <a:rPr lang="ja-JP" altLang="en-US" b="1" dirty="0"/>
              <a:t> </a:t>
            </a:r>
            <a:r>
              <a:rPr lang="en-US" altLang="ja-JP" b="1" dirty="0"/>
              <a:t>Learning</a:t>
            </a:r>
          </a:p>
          <a:p>
            <a:r>
              <a:rPr lang="ja-JP" altLang="en-US" b="1" dirty="0"/>
              <a:t>データ</a:t>
            </a:r>
            <a:r>
              <a:rPr lang="en-US" altLang="ja-JP" dirty="0">
                <a:sym typeface="Wingdings" panose="05000000000000000000" pitchFamily="2" charset="2"/>
              </a:rPr>
              <a:t>: </a:t>
            </a:r>
            <a:r>
              <a:rPr lang="en-US" altLang="ja-JP" b="1" dirty="0">
                <a:sym typeface="Wingdings" panose="05000000000000000000" pitchFamily="2" charset="2"/>
              </a:rPr>
              <a:t>x</a:t>
            </a:r>
            <a:endParaRPr lang="en-US" altLang="ja-JP" dirty="0">
              <a:sym typeface="Wingdings" panose="05000000000000000000" pitchFamily="2" charset="2"/>
            </a:endParaRPr>
          </a:p>
          <a:p>
            <a:pPr marL="0" indent="0">
              <a:buFont typeface="Wingdings 2" pitchFamily="18" charset="2"/>
              <a:buNone/>
            </a:pPr>
            <a:r>
              <a:rPr lang="ja-JP" altLang="en-US" dirty="0">
                <a:sym typeface="Wingdings" panose="05000000000000000000" pitchFamily="2" charset="2"/>
              </a:rPr>
              <a:t>データだけ、ラベルなし！</a:t>
            </a:r>
            <a:endParaRPr lang="en-US" altLang="ja-JP" dirty="0">
              <a:sym typeface="Wingdings" panose="05000000000000000000" pitchFamily="2" charset="2"/>
            </a:endParaRPr>
          </a:p>
          <a:p>
            <a:pPr marL="0" indent="0">
              <a:buFont typeface="Wingdings 2" pitchFamily="18" charset="2"/>
              <a:buNone/>
            </a:pPr>
            <a:endParaRPr lang="en-US" altLang="ja-JP" dirty="0">
              <a:sym typeface="Wingdings" panose="05000000000000000000" pitchFamily="2" charset="2"/>
            </a:endParaRPr>
          </a:p>
          <a:p>
            <a:r>
              <a:rPr lang="ja-JP" altLang="en-US" b="1" dirty="0"/>
              <a:t>目的</a:t>
            </a:r>
            <a:r>
              <a:rPr lang="en-US" altLang="ja-JP" dirty="0"/>
              <a:t>:</a:t>
            </a:r>
          </a:p>
          <a:p>
            <a:pPr marL="0" indent="0">
              <a:buFont typeface="Wingdings 2" pitchFamily="18" charset="2"/>
              <a:buNone/>
            </a:pPr>
            <a:r>
              <a:rPr lang="ja-JP" altLang="en-US" dirty="0"/>
              <a:t>データの</a:t>
            </a:r>
            <a:r>
              <a:rPr lang="ja-JP" altLang="en-US" i="1" dirty="0">
                <a:solidFill>
                  <a:srgbClr val="FF0000"/>
                </a:solidFill>
              </a:rPr>
              <a:t>隠された構造</a:t>
            </a:r>
            <a:r>
              <a:rPr lang="ja-JP" altLang="en-US" dirty="0"/>
              <a:t>を学習</a:t>
            </a:r>
            <a:endParaRPr lang="en-US" altLang="ja-JP" dirty="0"/>
          </a:p>
          <a:p>
            <a:pPr marL="0" indent="0">
              <a:buFont typeface="Wingdings 2" pitchFamily="18" charset="2"/>
              <a:buNone/>
            </a:pPr>
            <a:endParaRPr lang="en-US" altLang="ja-JP" dirty="0"/>
          </a:p>
          <a:p>
            <a:r>
              <a:rPr lang="ja-JP" altLang="en-US" b="1" dirty="0"/>
              <a:t>例</a:t>
            </a:r>
            <a:r>
              <a:rPr lang="en-US" altLang="ja-JP" dirty="0"/>
              <a:t>:</a:t>
            </a:r>
            <a:r>
              <a:rPr lang="ja-JP" altLang="en-US" dirty="0"/>
              <a:t>クラスタリング、次元削減、表現学習、</a:t>
            </a:r>
            <a:r>
              <a:rPr kumimoji="1" lang="ja-JP" altLang="en-US" sz="2100" dirty="0"/>
              <a:t>単語埋め込み、</a:t>
            </a:r>
            <a:r>
              <a:rPr lang="ja-JP" altLang="en-US" dirty="0"/>
              <a:t>密度推定、等々</a:t>
            </a:r>
          </a:p>
        </p:txBody>
      </p:sp>
    </p:spTree>
    <p:extLst>
      <p:ext uri="{BB962C8B-B14F-4D97-AF65-F5344CB8AC3E}">
        <p14:creationId xmlns:p14="http://schemas.microsoft.com/office/powerpoint/2010/main" val="3619463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教師あり学習</a:t>
            </a:r>
            <a:r>
              <a:rPr kumimoji="1" lang="en-US" altLang="ja-JP" dirty="0"/>
              <a:t>VS</a:t>
            </a:r>
            <a:r>
              <a:rPr kumimoji="1" lang="ja-JP" altLang="en-US" dirty="0"/>
              <a:t>教師なし学習</a:t>
            </a:r>
          </a:p>
        </p:txBody>
      </p:sp>
      <p:sp>
        <p:nvSpPr>
          <p:cNvPr id="5" name="テキスト ボックス 4">
            <a:extLst>
              <a:ext uri="{FF2B5EF4-FFF2-40B4-BE49-F238E27FC236}">
                <a16:creationId xmlns:a16="http://schemas.microsoft.com/office/drawing/2014/main" id="{3A0868C8-602F-46B8-94DD-2D142D70A511}"/>
              </a:ext>
            </a:extLst>
          </p:cNvPr>
          <p:cNvSpPr txBox="1"/>
          <p:nvPr/>
        </p:nvSpPr>
        <p:spPr>
          <a:xfrm>
            <a:off x="1216058" y="4958499"/>
            <a:ext cx="3487917" cy="537328"/>
          </a:xfrm>
          <a:prstGeom prst="rect">
            <a:avLst/>
          </a:prstGeom>
          <a:noFill/>
        </p:spPr>
        <p:txBody>
          <a:bodyPr wrap="square" rtlCol="0">
            <a:spAutoFit/>
          </a:bodyPr>
          <a:lstStyle/>
          <a:p>
            <a:endParaRPr kumimoji="1" lang="ja-JP" altLang="en-US" dirty="0"/>
          </a:p>
        </p:txBody>
      </p:sp>
      <p:sp>
        <p:nvSpPr>
          <p:cNvPr id="10" name="テキスト ボックス 9">
            <a:extLst>
              <a:ext uri="{FF2B5EF4-FFF2-40B4-BE49-F238E27FC236}">
                <a16:creationId xmlns:a16="http://schemas.microsoft.com/office/drawing/2014/main" id="{3524A297-12F0-43E3-9C72-22FC16DE037A}"/>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
        <p:nvSpPr>
          <p:cNvPr id="3" name="コンテンツ プレースホルダー 2">
            <a:extLst>
              <a:ext uri="{FF2B5EF4-FFF2-40B4-BE49-F238E27FC236}">
                <a16:creationId xmlns:a16="http://schemas.microsoft.com/office/drawing/2014/main" id="{6BE23943-E866-4B9F-B36D-0F6103562F6B}"/>
              </a:ext>
            </a:extLst>
          </p:cNvPr>
          <p:cNvSpPr txBox="1">
            <a:spLocks/>
          </p:cNvSpPr>
          <p:nvPr/>
        </p:nvSpPr>
        <p:spPr>
          <a:xfrm>
            <a:off x="4934040" y="1828800"/>
            <a:ext cx="3897582" cy="43513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r>
              <a:rPr lang="en-US" altLang="ja-JP" b="1" dirty="0"/>
              <a:t>Unsupervised</a:t>
            </a:r>
            <a:r>
              <a:rPr lang="ja-JP" altLang="en-US" b="1" dirty="0"/>
              <a:t> </a:t>
            </a:r>
            <a:r>
              <a:rPr lang="en-US" altLang="ja-JP" b="1" dirty="0"/>
              <a:t>Learning</a:t>
            </a:r>
          </a:p>
          <a:p>
            <a:r>
              <a:rPr lang="ja-JP" altLang="en-US" b="1" dirty="0"/>
              <a:t>データ</a:t>
            </a:r>
            <a:r>
              <a:rPr lang="en-US" altLang="ja-JP" dirty="0">
                <a:sym typeface="Wingdings" panose="05000000000000000000" pitchFamily="2" charset="2"/>
              </a:rPr>
              <a:t>: </a:t>
            </a:r>
            <a:r>
              <a:rPr lang="en-US" altLang="ja-JP" b="1" dirty="0">
                <a:sym typeface="Wingdings" panose="05000000000000000000" pitchFamily="2" charset="2"/>
              </a:rPr>
              <a:t>x</a:t>
            </a:r>
            <a:endParaRPr lang="en-US" altLang="ja-JP" dirty="0">
              <a:sym typeface="Wingdings" panose="05000000000000000000" pitchFamily="2" charset="2"/>
            </a:endParaRPr>
          </a:p>
          <a:p>
            <a:pPr marL="0" indent="0">
              <a:buFont typeface="Wingdings 2" pitchFamily="18" charset="2"/>
              <a:buNone/>
            </a:pPr>
            <a:r>
              <a:rPr lang="ja-JP" altLang="en-US" dirty="0">
                <a:sym typeface="Wingdings" panose="05000000000000000000" pitchFamily="2" charset="2"/>
              </a:rPr>
              <a:t>データだけ、ラベルなし！</a:t>
            </a:r>
            <a:endParaRPr lang="en-US" altLang="ja-JP" dirty="0">
              <a:sym typeface="Wingdings" panose="05000000000000000000" pitchFamily="2" charset="2"/>
            </a:endParaRPr>
          </a:p>
          <a:p>
            <a:pPr marL="0" indent="0">
              <a:buFont typeface="Wingdings 2" pitchFamily="18" charset="2"/>
              <a:buNone/>
            </a:pPr>
            <a:endParaRPr lang="en-US" altLang="ja-JP" dirty="0">
              <a:sym typeface="Wingdings" panose="05000000000000000000" pitchFamily="2" charset="2"/>
            </a:endParaRPr>
          </a:p>
          <a:p>
            <a:r>
              <a:rPr lang="ja-JP" altLang="en-US" b="1" dirty="0"/>
              <a:t>目的</a:t>
            </a:r>
            <a:r>
              <a:rPr lang="en-US" altLang="ja-JP" dirty="0"/>
              <a:t>:</a:t>
            </a:r>
          </a:p>
          <a:p>
            <a:pPr marL="0" indent="0">
              <a:buFont typeface="Wingdings 2" pitchFamily="18" charset="2"/>
              <a:buNone/>
            </a:pPr>
            <a:r>
              <a:rPr lang="ja-JP" altLang="en-US" dirty="0"/>
              <a:t>データの</a:t>
            </a:r>
            <a:r>
              <a:rPr lang="ja-JP" altLang="en-US" i="1" dirty="0">
                <a:solidFill>
                  <a:srgbClr val="FF0000"/>
                </a:solidFill>
              </a:rPr>
              <a:t>隠された構造</a:t>
            </a:r>
            <a:r>
              <a:rPr lang="ja-JP" altLang="en-US" dirty="0"/>
              <a:t>を学習</a:t>
            </a:r>
            <a:endParaRPr lang="en-US" altLang="ja-JP" dirty="0"/>
          </a:p>
          <a:p>
            <a:pPr marL="0" indent="0">
              <a:buFont typeface="Wingdings 2" pitchFamily="18" charset="2"/>
              <a:buNone/>
            </a:pPr>
            <a:endParaRPr lang="en-US" altLang="ja-JP" dirty="0"/>
          </a:p>
          <a:p>
            <a:r>
              <a:rPr lang="ja-JP" altLang="en-US" b="1" dirty="0"/>
              <a:t>例</a:t>
            </a:r>
            <a:r>
              <a:rPr lang="en-US" altLang="ja-JP" dirty="0"/>
              <a:t>:</a:t>
            </a:r>
            <a:r>
              <a:rPr lang="ja-JP" altLang="en-US" dirty="0"/>
              <a:t>クラスタリング、次元削減、表現学習、</a:t>
            </a:r>
            <a:r>
              <a:rPr kumimoji="1" lang="ja-JP" altLang="en-US" sz="2100" dirty="0"/>
              <a:t>単語埋め込み、</a:t>
            </a:r>
            <a:r>
              <a:rPr lang="ja-JP" altLang="en-US" dirty="0"/>
              <a:t>密度推定、等々</a:t>
            </a:r>
          </a:p>
        </p:txBody>
      </p:sp>
      <p:sp>
        <p:nvSpPr>
          <p:cNvPr id="6" name="テキスト ボックス 5">
            <a:extLst>
              <a:ext uri="{FF2B5EF4-FFF2-40B4-BE49-F238E27FC236}">
                <a16:creationId xmlns:a16="http://schemas.microsoft.com/office/drawing/2014/main" id="{BDAD072C-C56C-402E-8852-7387026B026D}"/>
              </a:ext>
            </a:extLst>
          </p:cNvPr>
          <p:cNvSpPr txBox="1"/>
          <p:nvPr/>
        </p:nvSpPr>
        <p:spPr>
          <a:xfrm>
            <a:off x="1509898" y="4650034"/>
            <a:ext cx="2394409" cy="738664"/>
          </a:xfrm>
          <a:prstGeom prst="rect">
            <a:avLst/>
          </a:prstGeom>
          <a:noFill/>
        </p:spPr>
        <p:txBody>
          <a:bodyPr wrap="square" rtlCol="0">
            <a:spAutoFit/>
          </a:bodyPr>
          <a:lstStyle/>
          <a:p>
            <a:pPr algn="ctr"/>
            <a:r>
              <a:rPr kumimoji="1" lang="ja-JP" altLang="en-US" sz="2100" dirty="0"/>
              <a:t>単語埋め込み</a:t>
            </a:r>
            <a:r>
              <a:rPr kumimoji="1" lang="en-US" altLang="ja-JP" sz="2100" dirty="0"/>
              <a:t>(Word embeddings)</a:t>
            </a:r>
            <a:endParaRPr kumimoji="1" lang="ja-JP" altLang="en-US" sz="2100" dirty="0"/>
          </a:p>
        </p:txBody>
      </p:sp>
      <p:sp>
        <p:nvSpPr>
          <p:cNvPr id="7" name="テキスト ボックス 6">
            <a:extLst>
              <a:ext uri="{FF2B5EF4-FFF2-40B4-BE49-F238E27FC236}">
                <a16:creationId xmlns:a16="http://schemas.microsoft.com/office/drawing/2014/main" id="{749511BE-0B2D-45CA-8B65-42A74814F173}"/>
              </a:ext>
            </a:extLst>
          </p:cNvPr>
          <p:cNvSpPr txBox="1"/>
          <p:nvPr/>
        </p:nvSpPr>
        <p:spPr>
          <a:xfrm>
            <a:off x="1500472" y="3449809"/>
            <a:ext cx="1008668" cy="367646"/>
          </a:xfrm>
          <a:prstGeom prst="rect">
            <a:avLst/>
          </a:prstGeom>
          <a:noFill/>
        </p:spPr>
        <p:txBody>
          <a:bodyPr wrap="square" rtlCol="0">
            <a:spAutoFit/>
          </a:bodyPr>
          <a:lstStyle/>
          <a:p>
            <a:pPr algn="ctr"/>
            <a:r>
              <a:rPr kumimoji="1" lang="ja-JP" altLang="en-US" dirty="0"/>
              <a:t>単語</a:t>
            </a:r>
          </a:p>
        </p:txBody>
      </p:sp>
      <p:cxnSp>
        <p:nvCxnSpPr>
          <p:cNvPr id="13" name="直線矢印コネクタ 12">
            <a:extLst>
              <a:ext uri="{FF2B5EF4-FFF2-40B4-BE49-F238E27FC236}">
                <a16:creationId xmlns:a16="http://schemas.microsoft.com/office/drawing/2014/main" id="{FEACC32C-58D7-40A8-A312-C8904394E610}"/>
              </a:ext>
            </a:extLst>
          </p:cNvPr>
          <p:cNvCxnSpPr>
            <a:cxnSpLocks/>
          </p:cNvCxnSpPr>
          <p:nvPr/>
        </p:nvCxnSpPr>
        <p:spPr>
          <a:xfrm>
            <a:off x="2509140" y="3617135"/>
            <a:ext cx="537328"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15" name="左大かっこ 14">
            <a:extLst>
              <a:ext uri="{FF2B5EF4-FFF2-40B4-BE49-F238E27FC236}">
                <a16:creationId xmlns:a16="http://schemas.microsoft.com/office/drawing/2014/main" id="{9A9E9511-5714-4F8B-B5F4-48DBD1B75339}"/>
              </a:ext>
            </a:extLst>
          </p:cNvPr>
          <p:cNvSpPr/>
          <p:nvPr/>
        </p:nvSpPr>
        <p:spPr>
          <a:xfrm>
            <a:off x="3319846" y="3130421"/>
            <a:ext cx="84843" cy="973428"/>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7" name="左大かっこ 16">
            <a:extLst>
              <a:ext uri="{FF2B5EF4-FFF2-40B4-BE49-F238E27FC236}">
                <a16:creationId xmlns:a16="http://schemas.microsoft.com/office/drawing/2014/main" id="{3BFF4FD1-9D8D-427C-A84D-1C7BD2B4A181}"/>
              </a:ext>
            </a:extLst>
          </p:cNvPr>
          <p:cNvSpPr/>
          <p:nvPr/>
        </p:nvSpPr>
        <p:spPr>
          <a:xfrm rot="10800000">
            <a:off x="3621501" y="3130421"/>
            <a:ext cx="84843" cy="973428"/>
          </a:xfrm>
          <a:prstGeom prst="lef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286193D2-B303-411B-91FE-682A5606DAE5}"/>
              </a:ext>
            </a:extLst>
          </p:cNvPr>
          <p:cNvSpPr txBox="1"/>
          <p:nvPr/>
        </p:nvSpPr>
        <p:spPr>
          <a:xfrm>
            <a:off x="3282384" y="3157821"/>
            <a:ext cx="461665" cy="1157019"/>
          </a:xfrm>
          <a:prstGeom prst="rect">
            <a:avLst/>
          </a:prstGeom>
          <a:noFill/>
        </p:spPr>
        <p:txBody>
          <a:bodyPr vert="eaVert" wrap="square" rtlCol="0">
            <a:spAutoFit/>
          </a:bodyPr>
          <a:lstStyle/>
          <a:p>
            <a:r>
              <a:rPr kumimoji="1" lang="ja-JP" altLang="en-US" dirty="0"/>
              <a:t>ベクトル</a:t>
            </a:r>
          </a:p>
        </p:txBody>
      </p:sp>
    </p:spTree>
    <p:extLst>
      <p:ext uri="{BB962C8B-B14F-4D97-AF65-F5344CB8AC3E}">
        <p14:creationId xmlns:p14="http://schemas.microsoft.com/office/powerpoint/2010/main" val="1303733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教師あり学習</a:t>
            </a:r>
            <a:r>
              <a:rPr kumimoji="1" lang="en-US" altLang="ja-JP" dirty="0"/>
              <a:t>VS</a:t>
            </a:r>
            <a:r>
              <a:rPr kumimoji="1" lang="ja-JP" altLang="en-US" dirty="0"/>
              <a:t>教師なし学習</a:t>
            </a:r>
          </a:p>
        </p:txBody>
      </p:sp>
      <p:sp>
        <p:nvSpPr>
          <p:cNvPr id="5" name="テキスト ボックス 4">
            <a:extLst>
              <a:ext uri="{FF2B5EF4-FFF2-40B4-BE49-F238E27FC236}">
                <a16:creationId xmlns:a16="http://schemas.microsoft.com/office/drawing/2014/main" id="{3A0868C8-602F-46B8-94DD-2D142D70A511}"/>
              </a:ext>
            </a:extLst>
          </p:cNvPr>
          <p:cNvSpPr txBox="1"/>
          <p:nvPr/>
        </p:nvSpPr>
        <p:spPr>
          <a:xfrm>
            <a:off x="1216058" y="4958499"/>
            <a:ext cx="3487917" cy="537328"/>
          </a:xfrm>
          <a:prstGeom prst="rect">
            <a:avLst/>
          </a:prstGeom>
          <a:noFill/>
        </p:spPr>
        <p:txBody>
          <a:bodyPr wrap="square" rtlCol="0">
            <a:spAutoFit/>
          </a:bodyPr>
          <a:lstStyle/>
          <a:p>
            <a:endParaRPr kumimoji="1" lang="ja-JP" altLang="en-US" dirty="0"/>
          </a:p>
        </p:txBody>
      </p:sp>
      <p:sp>
        <p:nvSpPr>
          <p:cNvPr id="8" name="テキスト ボックス 7">
            <a:extLst>
              <a:ext uri="{FF2B5EF4-FFF2-40B4-BE49-F238E27FC236}">
                <a16:creationId xmlns:a16="http://schemas.microsoft.com/office/drawing/2014/main" id="{15F71B67-30F1-422B-AE09-BF9FA9299262}"/>
              </a:ext>
            </a:extLst>
          </p:cNvPr>
          <p:cNvSpPr txBox="1"/>
          <p:nvPr/>
        </p:nvSpPr>
        <p:spPr>
          <a:xfrm>
            <a:off x="1020682" y="4958499"/>
            <a:ext cx="3049572" cy="646331"/>
          </a:xfrm>
          <a:prstGeom prst="rect">
            <a:avLst/>
          </a:prstGeom>
          <a:noFill/>
        </p:spPr>
        <p:txBody>
          <a:bodyPr wrap="square">
            <a:spAutoFit/>
          </a:bodyPr>
          <a:lstStyle/>
          <a:p>
            <a:pPr algn="ctr"/>
            <a:r>
              <a:rPr kumimoji="1" lang="ja-JP" altLang="en-US" sz="1800" dirty="0"/>
              <a:t>混合ガウス分布</a:t>
            </a:r>
            <a:endParaRPr kumimoji="1" lang="en-US" altLang="ja-JP" sz="1800" dirty="0"/>
          </a:p>
          <a:p>
            <a:pPr algn="ctr"/>
            <a:r>
              <a:rPr kumimoji="1" lang="en-US" altLang="ja-JP" sz="1800" dirty="0"/>
              <a:t>(Density estimation)</a:t>
            </a:r>
            <a:endParaRPr kumimoji="1" lang="ja-JP" altLang="en-US" sz="1800" dirty="0"/>
          </a:p>
        </p:txBody>
      </p:sp>
      <p:pic>
        <p:nvPicPr>
          <p:cNvPr id="10" name="図 9">
            <a:extLst>
              <a:ext uri="{FF2B5EF4-FFF2-40B4-BE49-F238E27FC236}">
                <a16:creationId xmlns:a16="http://schemas.microsoft.com/office/drawing/2014/main" id="{B967038B-4C75-4F10-99CC-8AC3D26F2BA3}"/>
              </a:ext>
            </a:extLst>
          </p:cNvPr>
          <p:cNvPicPr>
            <a:picLocks noChangeAspect="1"/>
          </p:cNvPicPr>
          <p:nvPr/>
        </p:nvPicPr>
        <p:blipFill>
          <a:blip r:embed="rId3"/>
          <a:stretch>
            <a:fillRect/>
          </a:stretch>
        </p:blipFill>
        <p:spPr>
          <a:xfrm>
            <a:off x="424701" y="2509287"/>
            <a:ext cx="4295475" cy="1839425"/>
          </a:xfrm>
          <a:prstGeom prst="rect">
            <a:avLst/>
          </a:prstGeom>
        </p:spPr>
      </p:pic>
      <p:sp>
        <p:nvSpPr>
          <p:cNvPr id="4" name="テキスト ボックス 3">
            <a:extLst>
              <a:ext uri="{FF2B5EF4-FFF2-40B4-BE49-F238E27FC236}">
                <a16:creationId xmlns:a16="http://schemas.microsoft.com/office/drawing/2014/main" id="{BCE0B1F4-67F3-43CF-8AFD-133C449AF16C}"/>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
        <p:nvSpPr>
          <p:cNvPr id="3" name="コンテンツ プレースホルダー 2">
            <a:extLst>
              <a:ext uri="{FF2B5EF4-FFF2-40B4-BE49-F238E27FC236}">
                <a16:creationId xmlns:a16="http://schemas.microsoft.com/office/drawing/2014/main" id="{82A8302A-62ED-4471-BD30-8AE627082453}"/>
              </a:ext>
            </a:extLst>
          </p:cNvPr>
          <p:cNvSpPr txBox="1">
            <a:spLocks/>
          </p:cNvSpPr>
          <p:nvPr/>
        </p:nvSpPr>
        <p:spPr>
          <a:xfrm>
            <a:off x="4934040" y="1828800"/>
            <a:ext cx="3897582" cy="43513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r>
              <a:rPr lang="en-US" altLang="ja-JP" b="1" dirty="0"/>
              <a:t>Unsupervised</a:t>
            </a:r>
            <a:r>
              <a:rPr lang="ja-JP" altLang="en-US" b="1" dirty="0"/>
              <a:t> </a:t>
            </a:r>
            <a:r>
              <a:rPr lang="en-US" altLang="ja-JP" b="1" dirty="0"/>
              <a:t>Learning</a:t>
            </a:r>
          </a:p>
          <a:p>
            <a:r>
              <a:rPr lang="ja-JP" altLang="en-US" b="1" dirty="0"/>
              <a:t>データ</a:t>
            </a:r>
            <a:r>
              <a:rPr lang="en-US" altLang="ja-JP" dirty="0">
                <a:sym typeface="Wingdings" panose="05000000000000000000" pitchFamily="2" charset="2"/>
              </a:rPr>
              <a:t>: </a:t>
            </a:r>
            <a:r>
              <a:rPr lang="en-US" altLang="ja-JP" b="1" dirty="0">
                <a:sym typeface="Wingdings" panose="05000000000000000000" pitchFamily="2" charset="2"/>
              </a:rPr>
              <a:t>x</a:t>
            </a:r>
            <a:endParaRPr lang="en-US" altLang="ja-JP" dirty="0">
              <a:sym typeface="Wingdings" panose="05000000000000000000" pitchFamily="2" charset="2"/>
            </a:endParaRPr>
          </a:p>
          <a:p>
            <a:pPr marL="0" indent="0">
              <a:buFont typeface="Wingdings 2" pitchFamily="18" charset="2"/>
              <a:buNone/>
            </a:pPr>
            <a:r>
              <a:rPr lang="ja-JP" altLang="en-US" dirty="0">
                <a:sym typeface="Wingdings" panose="05000000000000000000" pitchFamily="2" charset="2"/>
              </a:rPr>
              <a:t>データだけ、ラベルなし！</a:t>
            </a:r>
            <a:endParaRPr lang="en-US" altLang="ja-JP" dirty="0">
              <a:sym typeface="Wingdings" panose="05000000000000000000" pitchFamily="2" charset="2"/>
            </a:endParaRPr>
          </a:p>
          <a:p>
            <a:pPr marL="0" indent="0">
              <a:buFont typeface="Wingdings 2" pitchFamily="18" charset="2"/>
              <a:buNone/>
            </a:pPr>
            <a:endParaRPr lang="en-US" altLang="ja-JP" dirty="0">
              <a:sym typeface="Wingdings" panose="05000000000000000000" pitchFamily="2" charset="2"/>
            </a:endParaRPr>
          </a:p>
          <a:p>
            <a:r>
              <a:rPr lang="ja-JP" altLang="en-US" b="1" dirty="0"/>
              <a:t>目的</a:t>
            </a:r>
            <a:r>
              <a:rPr lang="en-US" altLang="ja-JP" dirty="0"/>
              <a:t>:</a:t>
            </a:r>
          </a:p>
          <a:p>
            <a:pPr marL="0" indent="0">
              <a:buFont typeface="Wingdings 2" pitchFamily="18" charset="2"/>
              <a:buNone/>
            </a:pPr>
            <a:r>
              <a:rPr lang="ja-JP" altLang="en-US" dirty="0"/>
              <a:t>データの</a:t>
            </a:r>
            <a:r>
              <a:rPr lang="ja-JP" altLang="en-US" i="1" dirty="0">
                <a:solidFill>
                  <a:srgbClr val="FF0000"/>
                </a:solidFill>
              </a:rPr>
              <a:t>隠された構造</a:t>
            </a:r>
            <a:r>
              <a:rPr lang="ja-JP" altLang="en-US" dirty="0"/>
              <a:t>を学習</a:t>
            </a:r>
            <a:endParaRPr lang="en-US" altLang="ja-JP" dirty="0"/>
          </a:p>
          <a:p>
            <a:pPr marL="0" indent="0">
              <a:buFont typeface="Wingdings 2" pitchFamily="18" charset="2"/>
              <a:buNone/>
            </a:pPr>
            <a:endParaRPr lang="en-US" altLang="ja-JP" dirty="0"/>
          </a:p>
          <a:p>
            <a:r>
              <a:rPr lang="ja-JP" altLang="en-US" b="1" dirty="0"/>
              <a:t>例</a:t>
            </a:r>
            <a:r>
              <a:rPr lang="en-US" altLang="ja-JP" dirty="0"/>
              <a:t>:</a:t>
            </a:r>
            <a:r>
              <a:rPr lang="ja-JP" altLang="en-US" dirty="0"/>
              <a:t>クラスタリング、次元削減、表現学習、</a:t>
            </a:r>
            <a:r>
              <a:rPr kumimoji="1" lang="ja-JP" altLang="en-US" sz="2100" dirty="0"/>
              <a:t>単語埋め込み、</a:t>
            </a:r>
            <a:r>
              <a:rPr lang="ja-JP" altLang="en-US" dirty="0"/>
              <a:t>密度推定、等々</a:t>
            </a:r>
          </a:p>
        </p:txBody>
      </p:sp>
    </p:spTree>
    <p:extLst>
      <p:ext uri="{BB962C8B-B14F-4D97-AF65-F5344CB8AC3E}">
        <p14:creationId xmlns:p14="http://schemas.microsoft.com/office/powerpoint/2010/main" val="1269266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半教師あり学習</a:t>
            </a:r>
          </a:p>
        </p:txBody>
      </p:sp>
      <p:sp>
        <p:nvSpPr>
          <p:cNvPr id="3" name="コンテンツ プレースホルダー 2">
            <a:extLst>
              <a:ext uri="{FF2B5EF4-FFF2-40B4-BE49-F238E27FC236}">
                <a16:creationId xmlns:a16="http://schemas.microsoft.com/office/drawing/2014/main" id="{B0A62A67-B0D3-4429-A948-C89EAED1868D}"/>
              </a:ext>
            </a:extLst>
          </p:cNvPr>
          <p:cNvSpPr>
            <a:spLocks noGrp="1"/>
          </p:cNvSpPr>
          <p:nvPr>
            <p:ph idx="1"/>
          </p:nvPr>
        </p:nvSpPr>
        <p:spPr>
          <a:xfrm>
            <a:off x="633845" y="1828801"/>
            <a:ext cx="7886700" cy="4351337"/>
          </a:xfrm>
        </p:spPr>
        <p:txBody>
          <a:bodyPr>
            <a:normAutofit/>
          </a:bodyPr>
          <a:lstStyle/>
          <a:p>
            <a:pPr marL="0" indent="0">
              <a:buNone/>
            </a:pPr>
            <a:r>
              <a:rPr kumimoji="1" lang="en-US" altLang="ja-JP" b="1" dirty="0"/>
              <a:t>Semi-supervised</a:t>
            </a:r>
            <a:r>
              <a:rPr lang="ja-JP" altLang="en-US" b="1" dirty="0"/>
              <a:t> </a:t>
            </a:r>
            <a:r>
              <a:rPr lang="en-US" altLang="ja-JP" b="1" dirty="0"/>
              <a:t>L</a:t>
            </a:r>
            <a:r>
              <a:rPr kumimoji="1" lang="en-US" altLang="ja-JP" b="1" dirty="0"/>
              <a:t>earning</a:t>
            </a:r>
          </a:p>
          <a:p>
            <a:r>
              <a:rPr lang="ja-JP" altLang="en-US" b="1" dirty="0"/>
              <a:t>データ</a:t>
            </a:r>
            <a:r>
              <a:rPr lang="en-US" altLang="ja-JP" dirty="0">
                <a:sym typeface="Wingdings" panose="05000000000000000000" pitchFamily="2" charset="2"/>
              </a:rPr>
              <a:t>: (</a:t>
            </a:r>
            <a:r>
              <a:rPr lang="en-US" altLang="ja-JP" b="1" dirty="0">
                <a:sym typeface="Wingdings" panose="05000000000000000000" pitchFamily="2" charset="2"/>
              </a:rPr>
              <a:t>x</a:t>
            </a:r>
            <a:r>
              <a:rPr lang="en-US" altLang="ja-JP" sz="2400" b="1" baseline="-25000" dirty="0">
                <a:sym typeface="Wingdings" panose="05000000000000000000" pitchFamily="2" charset="2"/>
              </a:rPr>
              <a:t>1</a:t>
            </a:r>
            <a:r>
              <a:rPr lang="en-US" altLang="ja-JP" dirty="0">
                <a:sym typeface="Wingdings" panose="05000000000000000000" pitchFamily="2" charset="2"/>
              </a:rPr>
              <a:t>, y</a:t>
            </a:r>
            <a:r>
              <a:rPr lang="en-US" altLang="ja-JP" baseline="-25000" dirty="0">
                <a:sym typeface="Wingdings" panose="05000000000000000000" pitchFamily="2" charset="2"/>
              </a:rPr>
              <a:t>1</a:t>
            </a:r>
            <a:r>
              <a:rPr lang="en-US" altLang="ja-JP" dirty="0">
                <a:sym typeface="Wingdings" panose="05000000000000000000" pitchFamily="2" charset="2"/>
              </a:rPr>
              <a:t>),</a:t>
            </a:r>
            <a:r>
              <a:rPr lang="en-US" altLang="ja-JP" b="1" dirty="0">
                <a:sym typeface="Wingdings" panose="05000000000000000000" pitchFamily="2" charset="2"/>
              </a:rPr>
              <a:t> x</a:t>
            </a:r>
            <a:r>
              <a:rPr lang="en-US" altLang="ja-JP" sz="2400" b="1" baseline="-25000" dirty="0">
                <a:sym typeface="Wingdings" panose="05000000000000000000" pitchFamily="2" charset="2"/>
              </a:rPr>
              <a:t>2</a:t>
            </a:r>
            <a:r>
              <a:rPr lang="en-US" altLang="ja-JP" dirty="0">
                <a:sym typeface="Wingdings" panose="05000000000000000000" pitchFamily="2" charset="2"/>
              </a:rPr>
              <a:t>, </a:t>
            </a:r>
            <a:r>
              <a:rPr lang="en-US" altLang="ja-JP" b="1" dirty="0">
                <a:sym typeface="Wingdings" panose="05000000000000000000" pitchFamily="2" charset="2"/>
              </a:rPr>
              <a:t>x</a:t>
            </a:r>
            <a:r>
              <a:rPr lang="en-US" altLang="ja-JP" sz="2400" b="1" baseline="-25000" dirty="0">
                <a:sym typeface="Wingdings" panose="05000000000000000000" pitchFamily="2" charset="2"/>
              </a:rPr>
              <a:t>3</a:t>
            </a:r>
            <a:r>
              <a:rPr lang="en-US" altLang="ja-JP" dirty="0">
                <a:sym typeface="Wingdings" panose="05000000000000000000" pitchFamily="2" charset="2"/>
              </a:rPr>
              <a:t>, …, (</a:t>
            </a:r>
            <a:r>
              <a:rPr lang="en-US" altLang="ja-JP" b="1" dirty="0" err="1">
                <a:sym typeface="Wingdings" panose="05000000000000000000" pitchFamily="2" charset="2"/>
              </a:rPr>
              <a:t>x</a:t>
            </a:r>
            <a:r>
              <a:rPr lang="en-US" altLang="ja-JP" sz="2400" b="1" baseline="-25000" dirty="0" err="1">
                <a:sym typeface="Wingdings" panose="05000000000000000000" pitchFamily="2" charset="2"/>
              </a:rPr>
              <a:t>n</a:t>
            </a:r>
            <a:r>
              <a:rPr lang="en-US" altLang="ja-JP" dirty="0">
                <a:sym typeface="Wingdings" panose="05000000000000000000" pitchFamily="2" charset="2"/>
              </a:rPr>
              <a:t>, </a:t>
            </a:r>
            <a:r>
              <a:rPr lang="en-US" altLang="ja-JP" dirty="0" err="1">
                <a:sym typeface="Wingdings" panose="05000000000000000000" pitchFamily="2" charset="2"/>
              </a:rPr>
              <a:t>y</a:t>
            </a:r>
            <a:r>
              <a:rPr lang="en-US" altLang="ja-JP" baseline="-25000" dirty="0" err="1">
                <a:sym typeface="Wingdings" panose="05000000000000000000" pitchFamily="2" charset="2"/>
              </a:rPr>
              <a:t>n</a:t>
            </a:r>
            <a:r>
              <a:rPr lang="en-US" altLang="ja-JP" dirty="0">
                <a:sym typeface="Wingdings" panose="05000000000000000000" pitchFamily="2" charset="2"/>
              </a:rPr>
              <a:t>)</a:t>
            </a:r>
          </a:p>
          <a:p>
            <a:pPr marL="0" indent="0">
              <a:buNone/>
            </a:pPr>
            <a:r>
              <a:rPr lang="en-US" altLang="ja-JP" b="1" dirty="0">
                <a:sym typeface="Wingdings" panose="05000000000000000000" pitchFamily="2" charset="2"/>
              </a:rPr>
              <a:t>x</a:t>
            </a:r>
            <a:r>
              <a:rPr lang="ja-JP" altLang="en-US" dirty="0">
                <a:sym typeface="Wingdings" panose="05000000000000000000" pitchFamily="2" charset="2"/>
              </a:rPr>
              <a:t>はデータ（</a:t>
            </a:r>
            <a:r>
              <a:rPr lang="ja-JP" altLang="en-US" b="1" dirty="0">
                <a:sym typeface="Wingdings" panose="05000000000000000000" pitchFamily="2" charset="2"/>
              </a:rPr>
              <a:t>ベクトル</a:t>
            </a:r>
            <a:r>
              <a:rPr lang="ja-JP" altLang="en-US" dirty="0">
                <a:sym typeface="Wingdings" panose="05000000000000000000" pitchFamily="2" charset="2"/>
              </a:rPr>
              <a:t>）、</a:t>
            </a:r>
            <a:r>
              <a:rPr lang="en-US" altLang="ja-JP" dirty="0">
                <a:sym typeface="Wingdings" panose="05000000000000000000" pitchFamily="2" charset="2"/>
              </a:rPr>
              <a:t>y</a:t>
            </a:r>
            <a:r>
              <a:rPr lang="ja-JP" altLang="en-US" dirty="0">
                <a:sym typeface="Wingdings" panose="05000000000000000000" pitchFamily="2" charset="2"/>
              </a:rPr>
              <a:t>はラベル</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r>
              <a:rPr lang="ja-JP" altLang="en-US" b="1" dirty="0"/>
              <a:t>目的</a:t>
            </a:r>
            <a:r>
              <a:rPr kumimoji="1" lang="en-US" altLang="ja-JP" dirty="0"/>
              <a:t>:</a:t>
            </a:r>
          </a:p>
          <a:p>
            <a:pPr marL="0" indent="0">
              <a:buNone/>
            </a:pPr>
            <a:r>
              <a:rPr lang="ja-JP" altLang="en-US" dirty="0"/>
              <a:t>データの</a:t>
            </a:r>
            <a:r>
              <a:rPr lang="ja-JP" altLang="en-US" i="1" dirty="0">
                <a:solidFill>
                  <a:srgbClr val="FF0000"/>
                </a:solidFill>
              </a:rPr>
              <a:t>隠れた構造</a:t>
            </a:r>
            <a:r>
              <a:rPr lang="ja-JP" altLang="en-US" dirty="0"/>
              <a:t>を利用して、</a:t>
            </a:r>
            <a:r>
              <a:rPr lang="en-US" altLang="ja-JP" b="1" dirty="0"/>
              <a:t>x</a:t>
            </a:r>
            <a:r>
              <a:rPr lang="ja-JP" altLang="en-US" dirty="0"/>
              <a:t>から</a:t>
            </a:r>
            <a:r>
              <a:rPr lang="en-US" altLang="ja-JP" dirty="0"/>
              <a:t>y</a:t>
            </a:r>
            <a:r>
              <a:rPr lang="ja-JP" altLang="en-US" dirty="0"/>
              <a:t>への</a:t>
            </a:r>
            <a:r>
              <a:rPr lang="ja-JP" altLang="en-US" i="1" dirty="0">
                <a:solidFill>
                  <a:srgbClr val="FF0000"/>
                </a:solidFill>
              </a:rPr>
              <a:t>写像（関数）</a:t>
            </a:r>
            <a:r>
              <a:rPr lang="ja-JP" altLang="en-US" dirty="0"/>
              <a:t>を学習</a:t>
            </a:r>
            <a:endParaRPr lang="en-US" altLang="ja-JP" dirty="0"/>
          </a:p>
          <a:p>
            <a:pPr marL="0" indent="0">
              <a:buNone/>
            </a:pPr>
            <a:endParaRPr kumimoji="1" lang="en-US" altLang="ja-JP" dirty="0"/>
          </a:p>
          <a:p>
            <a:r>
              <a:rPr lang="en-US" altLang="ja-JP" b="1" dirty="0"/>
              <a:t>Examples</a:t>
            </a:r>
            <a:r>
              <a:rPr lang="en-US" altLang="ja-JP" dirty="0"/>
              <a:t>:</a:t>
            </a:r>
            <a:r>
              <a:rPr lang="ja-JP" altLang="en-US" dirty="0"/>
              <a:t>半教師あり</a:t>
            </a:r>
            <a:r>
              <a:rPr lang="en-US" altLang="ja-JP" dirty="0"/>
              <a:t>SVM</a:t>
            </a:r>
            <a:r>
              <a:rPr lang="ja-JP" altLang="en-US" dirty="0"/>
              <a:t>、半教師ありクラスタリング、多様体正則化、分歧に基づく半教師あり学習、等々</a:t>
            </a:r>
            <a:endParaRPr kumimoji="1" lang="ja-JP" altLang="en-US" dirty="0"/>
          </a:p>
        </p:txBody>
      </p:sp>
      <p:sp>
        <p:nvSpPr>
          <p:cNvPr id="5" name="テキスト ボックス 4">
            <a:extLst>
              <a:ext uri="{FF2B5EF4-FFF2-40B4-BE49-F238E27FC236}">
                <a16:creationId xmlns:a16="http://schemas.microsoft.com/office/drawing/2014/main" id="{4FBB0878-34B9-420F-A4A6-8E58E730A204}"/>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2082839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強化学習</a:t>
            </a:r>
          </a:p>
        </p:txBody>
      </p:sp>
      <p:sp>
        <p:nvSpPr>
          <p:cNvPr id="3" name="コンテンツ プレースホルダー 2">
            <a:extLst>
              <a:ext uri="{FF2B5EF4-FFF2-40B4-BE49-F238E27FC236}">
                <a16:creationId xmlns:a16="http://schemas.microsoft.com/office/drawing/2014/main" id="{B0A62A67-B0D3-4429-A948-C89EAED1868D}"/>
              </a:ext>
            </a:extLst>
          </p:cNvPr>
          <p:cNvSpPr>
            <a:spLocks noGrp="1"/>
          </p:cNvSpPr>
          <p:nvPr>
            <p:ph idx="1"/>
          </p:nvPr>
        </p:nvSpPr>
        <p:spPr>
          <a:xfrm>
            <a:off x="633845" y="1828801"/>
            <a:ext cx="7991681" cy="4351337"/>
          </a:xfrm>
        </p:spPr>
        <p:txBody>
          <a:bodyPr>
            <a:normAutofit/>
          </a:bodyPr>
          <a:lstStyle/>
          <a:p>
            <a:pPr marL="0" indent="0">
              <a:buFont typeface="Wingdings 2" pitchFamily="18" charset="2"/>
              <a:buNone/>
            </a:pPr>
            <a:r>
              <a:rPr lang="en-US" altLang="ja-JP" b="1" dirty="0"/>
              <a:t>Reinforcement learning</a:t>
            </a:r>
          </a:p>
          <a:p>
            <a:r>
              <a:rPr lang="ja-JP" altLang="en-US" b="1" dirty="0">
                <a:sym typeface="Wingdings" panose="05000000000000000000" pitchFamily="2" charset="2"/>
              </a:rPr>
              <a:t>データ</a:t>
            </a:r>
            <a:r>
              <a:rPr lang="en-US" altLang="ja-JP" dirty="0">
                <a:sym typeface="Wingdings" panose="05000000000000000000" pitchFamily="2" charset="2"/>
              </a:rPr>
              <a:t>: </a:t>
            </a:r>
          </a:p>
          <a:p>
            <a:pPr marL="0" indent="0">
              <a:buNone/>
            </a:pPr>
            <a:r>
              <a:rPr lang="ja-JP" altLang="en-US" i="0" dirty="0">
                <a:solidFill>
                  <a:srgbClr val="191919"/>
                </a:solidFill>
                <a:effectLst/>
                <a:latin typeface="Noto Sans JP"/>
              </a:rPr>
              <a:t>環境（</a:t>
            </a:r>
            <a:r>
              <a:rPr lang="en-US" altLang="zh-CN" dirty="0">
                <a:sym typeface="Wingdings" panose="05000000000000000000" pitchFamily="2" charset="2"/>
              </a:rPr>
              <a:t>E</a:t>
            </a:r>
            <a:r>
              <a:rPr lang="en-US" altLang="ja-JP" dirty="0">
                <a:sym typeface="Wingdings" panose="05000000000000000000" pitchFamily="2" charset="2"/>
              </a:rPr>
              <a:t>nvironment</a:t>
            </a:r>
            <a:r>
              <a:rPr lang="ja-JP" altLang="en-US" dirty="0">
                <a:sym typeface="Wingdings" panose="05000000000000000000" pitchFamily="2" charset="2"/>
              </a:rPr>
              <a:t>）</a:t>
            </a:r>
            <a:r>
              <a:rPr lang="en-US" altLang="ja-JP" dirty="0">
                <a:sym typeface="Wingdings" panose="05000000000000000000" pitchFamily="2" charset="2"/>
              </a:rPr>
              <a:t>,</a:t>
            </a:r>
            <a:r>
              <a:rPr lang="zh-CN" altLang="en-US" dirty="0">
                <a:sym typeface="Wingdings" panose="05000000000000000000" pitchFamily="2" charset="2"/>
              </a:rPr>
              <a:t> </a:t>
            </a:r>
            <a:r>
              <a:rPr lang="ja-JP" altLang="en-US" dirty="0">
                <a:solidFill>
                  <a:srgbClr val="92D050"/>
                </a:solidFill>
                <a:sym typeface="Wingdings" panose="05000000000000000000" pitchFamily="2" charset="2"/>
              </a:rPr>
              <a:t>状態（</a:t>
            </a:r>
            <a:r>
              <a:rPr lang="en-US" altLang="zh-CN" dirty="0">
                <a:solidFill>
                  <a:srgbClr val="92D050"/>
                </a:solidFill>
                <a:sym typeface="Wingdings" panose="05000000000000000000" pitchFamily="2" charset="2"/>
              </a:rPr>
              <a:t>State</a:t>
            </a:r>
            <a:r>
              <a:rPr lang="ja-JP" altLang="en-US" dirty="0">
                <a:solidFill>
                  <a:srgbClr val="92D050"/>
                </a:solidFill>
                <a:sym typeface="Wingdings" panose="05000000000000000000" pitchFamily="2" charset="2"/>
              </a:rPr>
              <a:t>）</a:t>
            </a:r>
            <a:r>
              <a:rPr lang="en-US" altLang="zh-CN" dirty="0">
                <a:sym typeface="Wingdings" panose="05000000000000000000" pitchFamily="2" charset="2"/>
              </a:rPr>
              <a:t>,</a:t>
            </a:r>
            <a:r>
              <a:rPr lang="ja-JP" altLang="en-US" dirty="0">
                <a:solidFill>
                  <a:srgbClr val="00B0F0"/>
                </a:solidFill>
                <a:sym typeface="Wingdings" panose="05000000000000000000" pitchFamily="2" charset="2"/>
              </a:rPr>
              <a:t>行動（</a:t>
            </a:r>
            <a:r>
              <a:rPr lang="en-US" altLang="zh-CN" dirty="0">
                <a:solidFill>
                  <a:srgbClr val="00B0F0"/>
                </a:solidFill>
                <a:sym typeface="Wingdings" panose="05000000000000000000" pitchFamily="2" charset="2"/>
              </a:rPr>
              <a:t>Action</a:t>
            </a:r>
            <a:r>
              <a:rPr lang="ja-JP" altLang="en-US" dirty="0">
                <a:solidFill>
                  <a:srgbClr val="00B0F0"/>
                </a:solidFill>
                <a:sym typeface="Wingdings" panose="05000000000000000000" pitchFamily="2" charset="2"/>
              </a:rPr>
              <a:t>）</a:t>
            </a:r>
            <a:r>
              <a:rPr lang="en-US" altLang="zh-CN" dirty="0">
                <a:sym typeface="Wingdings" panose="05000000000000000000" pitchFamily="2" charset="2"/>
              </a:rPr>
              <a:t>,</a:t>
            </a:r>
            <a:r>
              <a:rPr lang="ja-JP" altLang="en-US" dirty="0">
                <a:solidFill>
                  <a:srgbClr val="FFC000"/>
                </a:solidFill>
              </a:rPr>
              <a:t>報酬（</a:t>
            </a:r>
            <a:r>
              <a:rPr lang="en-US" altLang="zh-CN" dirty="0">
                <a:solidFill>
                  <a:srgbClr val="FFC000"/>
                </a:solidFill>
                <a:sym typeface="Wingdings" panose="05000000000000000000" pitchFamily="2" charset="2"/>
              </a:rPr>
              <a:t>Reward</a:t>
            </a:r>
            <a:r>
              <a:rPr lang="ja-JP" altLang="en-US" dirty="0">
                <a:solidFill>
                  <a:srgbClr val="FFC000"/>
                </a:solidFill>
                <a:sym typeface="Wingdings" panose="05000000000000000000" pitchFamily="2" charset="2"/>
              </a:rPr>
              <a:t>）</a:t>
            </a:r>
            <a:endParaRPr lang="en-US" altLang="ja-JP" dirty="0">
              <a:solidFill>
                <a:srgbClr val="FFC000"/>
              </a:solidFill>
              <a:sym typeface="Wingdings" panose="05000000000000000000" pitchFamily="2" charset="2"/>
            </a:endParaRPr>
          </a:p>
          <a:p>
            <a:pPr marL="0" indent="0">
              <a:buFont typeface="Wingdings 2" pitchFamily="18" charset="2"/>
              <a:buNone/>
            </a:pPr>
            <a:endParaRPr lang="en-US" altLang="ja-JP" dirty="0">
              <a:sym typeface="Wingdings" panose="05000000000000000000" pitchFamily="2" charset="2"/>
            </a:endParaRPr>
          </a:p>
          <a:p>
            <a:r>
              <a:rPr lang="ja-JP" altLang="en-US" b="1" dirty="0"/>
              <a:t>目的</a:t>
            </a:r>
            <a:r>
              <a:rPr lang="en-US" altLang="ja-JP" dirty="0"/>
              <a:t>:</a:t>
            </a:r>
          </a:p>
          <a:p>
            <a:pPr marL="0" indent="0">
              <a:buFont typeface="Wingdings 2" pitchFamily="18" charset="2"/>
              <a:buNone/>
            </a:pPr>
            <a:r>
              <a:rPr lang="ja-JP" altLang="en-US" i="1" dirty="0">
                <a:solidFill>
                  <a:srgbClr val="FF0000"/>
                </a:solidFill>
              </a:rPr>
              <a:t>累計報酬</a:t>
            </a:r>
            <a:r>
              <a:rPr lang="ja-JP" altLang="en-US" dirty="0"/>
              <a:t>を最大化する</a:t>
            </a:r>
            <a:endParaRPr lang="en-US" altLang="ja-JP" dirty="0"/>
          </a:p>
          <a:p>
            <a:pPr marL="0" indent="0">
              <a:buFont typeface="Wingdings 2" pitchFamily="18" charset="2"/>
              <a:buNone/>
            </a:pPr>
            <a:endParaRPr lang="en-US" altLang="ja-JP" dirty="0"/>
          </a:p>
          <a:p>
            <a:r>
              <a:rPr lang="ja-JP" altLang="en-US" b="1" dirty="0"/>
              <a:t>例</a:t>
            </a:r>
            <a:r>
              <a:rPr lang="en-US" altLang="ja-JP" dirty="0"/>
              <a:t>:</a:t>
            </a:r>
            <a:r>
              <a:rPr lang="ja-JP" altLang="en-US" dirty="0"/>
              <a:t>ロボティクス、コンピュータゲーム、等々</a:t>
            </a:r>
          </a:p>
        </p:txBody>
      </p:sp>
      <p:sp>
        <p:nvSpPr>
          <p:cNvPr id="5" name="コンテンツ プレースホルダー 2">
            <a:extLst>
              <a:ext uri="{FF2B5EF4-FFF2-40B4-BE49-F238E27FC236}">
                <a16:creationId xmlns:a16="http://schemas.microsoft.com/office/drawing/2014/main" id="{3A39C934-250A-4168-AB9B-0DD378475A8C}"/>
              </a:ext>
            </a:extLst>
          </p:cNvPr>
          <p:cNvSpPr txBox="1">
            <a:spLocks/>
          </p:cNvSpPr>
          <p:nvPr/>
        </p:nvSpPr>
        <p:spPr>
          <a:xfrm>
            <a:off x="4934040" y="1828800"/>
            <a:ext cx="3897582" cy="43513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endParaRPr lang="ja-JP" altLang="en-US" dirty="0"/>
          </a:p>
        </p:txBody>
      </p:sp>
      <p:pic>
        <p:nvPicPr>
          <p:cNvPr id="1026" name="Picture 2" descr="Image for post">
            <a:extLst>
              <a:ext uri="{FF2B5EF4-FFF2-40B4-BE49-F238E27FC236}">
                <a16:creationId xmlns:a16="http://schemas.microsoft.com/office/drawing/2014/main" id="{7B72355B-BBA8-40D0-8691-29EDAAE5B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693" y="494118"/>
            <a:ext cx="4296364" cy="170783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F66D9290-978C-4D1B-989C-A510F4A15D50}"/>
              </a:ext>
            </a:extLst>
          </p:cNvPr>
          <p:cNvSpPr txBox="1"/>
          <p:nvPr/>
        </p:nvSpPr>
        <p:spPr>
          <a:xfrm>
            <a:off x="3584543" y="2016265"/>
            <a:ext cx="2404370" cy="646331"/>
          </a:xfrm>
          <a:prstGeom prst="rect">
            <a:avLst/>
          </a:prstGeom>
          <a:noFill/>
        </p:spPr>
        <p:txBody>
          <a:bodyPr wrap="square" rtlCol="0">
            <a:spAutoFit/>
          </a:bodyPr>
          <a:lstStyle/>
          <a:p>
            <a:pPr algn="ctr"/>
            <a:r>
              <a:rPr kumimoji="1" lang="en-US" altLang="ja-JP" dirty="0"/>
              <a:t>State</a:t>
            </a:r>
            <a:r>
              <a:rPr kumimoji="1" lang="ja-JP" altLang="en-US" dirty="0"/>
              <a:t> </a:t>
            </a:r>
            <a:r>
              <a:rPr kumimoji="1" lang="en-US" altLang="ja-JP" dirty="0"/>
              <a:t>transition</a:t>
            </a:r>
            <a:r>
              <a:rPr kumimoji="1" lang="en-US" altLang="zh-CN" dirty="0"/>
              <a:t> </a:t>
            </a:r>
            <a:r>
              <a:rPr kumimoji="1" lang="en-US" altLang="zh-CN" i="1" dirty="0"/>
              <a:t>p</a:t>
            </a:r>
            <a:r>
              <a:rPr kumimoji="1" lang="en-US" altLang="zh-CN" dirty="0"/>
              <a:t>(</a:t>
            </a:r>
            <a:r>
              <a:rPr kumimoji="1" lang="en-US" altLang="zh-CN" i="1" dirty="0"/>
              <a:t>S</a:t>
            </a:r>
            <a:r>
              <a:rPr kumimoji="1" lang="en-US" altLang="zh-CN" i="1" baseline="-25000" dirty="0"/>
              <a:t>t+1</a:t>
            </a:r>
            <a:r>
              <a:rPr kumimoji="1" lang="en-US" altLang="zh-CN" dirty="0"/>
              <a:t>=</a:t>
            </a:r>
            <a:r>
              <a:rPr kumimoji="1" lang="en-US" altLang="zh-CN" dirty="0">
                <a:solidFill>
                  <a:srgbClr val="92D050"/>
                </a:solidFill>
              </a:rPr>
              <a:t>s</a:t>
            </a:r>
            <a:r>
              <a:rPr kumimoji="1" lang="en-US" altLang="zh-CN" i="1" baseline="-25000" dirty="0">
                <a:solidFill>
                  <a:srgbClr val="92D050"/>
                </a:solidFill>
              </a:rPr>
              <a:t>t+1 </a:t>
            </a:r>
            <a:r>
              <a:rPr kumimoji="1" lang="en-US" altLang="zh-CN" dirty="0"/>
              <a:t>|</a:t>
            </a:r>
            <a:r>
              <a:rPr kumimoji="1" lang="en-US" altLang="zh-CN" i="1" dirty="0"/>
              <a:t>S</a:t>
            </a:r>
            <a:r>
              <a:rPr kumimoji="1" lang="en-US" altLang="zh-CN" i="1" baseline="-25000" dirty="0"/>
              <a:t>t</a:t>
            </a:r>
            <a:r>
              <a:rPr kumimoji="1" lang="en-US" altLang="zh-CN" dirty="0"/>
              <a:t>=</a:t>
            </a:r>
            <a:r>
              <a:rPr kumimoji="1" lang="en-US" altLang="zh-CN" dirty="0">
                <a:solidFill>
                  <a:srgbClr val="92D050"/>
                </a:solidFill>
              </a:rPr>
              <a:t>s</a:t>
            </a:r>
            <a:r>
              <a:rPr kumimoji="1" lang="en-US" altLang="zh-CN" i="1" baseline="-25000" dirty="0">
                <a:solidFill>
                  <a:srgbClr val="92D050"/>
                </a:solidFill>
              </a:rPr>
              <a:t>t</a:t>
            </a:r>
            <a:r>
              <a:rPr kumimoji="1" lang="en-US" altLang="zh-CN" i="1" baseline="-25000" dirty="0"/>
              <a:t>, </a:t>
            </a:r>
            <a:r>
              <a:rPr kumimoji="1" lang="en-US" altLang="zh-CN" i="1" dirty="0"/>
              <a:t>A</a:t>
            </a:r>
            <a:r>
              <a:rPr kumimoji="1" lang="en-US" altLang="zh-CN" i="1" baseline="-25000" dirty="0"/>
              <a:t>t</a:t>
            </a:r>
            <a:r>
              <a:rPr kumimoji="1" lang="en-US" altLang="zh-CN" dirty="0"/>
              <a:t>=</a:t>
            </a:r>
            <a:r>
              <a:rPr kumimoji="1" lang="en-US" altLang="zh-CN" dirty="0">
                <a:solidFill>
                  <a:srgbClr val="00B0F0"/>
                </a:solidFill>
              </a:rPr>
              <a:t>a</a:t>
            </a:r>
            <a:r>
              <a:rPr kumimoji="1" lang="en-US" altLang="zh-CN" i="1" baseline="-25000" dirty="0">
                <a:solidFill>
                  <a:srgbClr val="00B0F0"/>
                </a:solidFill>
              </a:rPr>
              <a:t>t</a:t>
            </a:r>
            <a:r>
              <a:rPr kumimoji="1" lang="en-US" altLang="zh-CN" dirty="0"/>
              <a:t>)</a:t>
            </a:r>
            <a:endParaRPr kumimoji="1" lang="ja-JP" altLang="en-US" dirty="0"/>
          </a:p>
        </p:txBody>
      </p:sp>
      <p:sp>
        <p:nvSpPr>
          <p:cNvPr id="10" name="テキスト ボックス 9">
            <a:extLst>
              <a:ext uri="{FF2B5EF4-FFF2-40B4-BE49-F238E27FC236}">
                <a16:creationId xmlns:a16="http://schemas.microsoft.com/office/drawing/2014/main" id="{F0A4FF11-100D-41DE-8961-06FA5CD5AE68}"/>
              </a:ext>
            </a:extLst>
          </p:cNvPr>
          <p:cNvSpPr txBox="1"/>
          <p:nvPr/>
        </p:nvSpPr>
        <p:spPr>
          <a:xfrm>
            <a:off x="6711518" y="365759"/>
            <a:ext cx="2120104" cy="369332"/>
          </a:xfrm>
          <a:prstGeom prst="rect">
            <a:avLst/>
          </a:prstGeom>
          <a:noFill/>
        </p:spPr>
        <p:txBody>
          <a:bodyPr wrap="square" rtlCol="0">
            <a:spAutoFit/>
          </a:bodyPr>
          <a:lstStyle/>
          <a:p>
            <a:r>
              <a:rPr kumimoji="1" lang="en-US" altLang="zh-CN" dirty="0"/>
              <a:t>Policy π(</a:t>
            </a:r>
            <a:r>
              <a:rPr kumimoji="1" lang="en-US" altLang="zh-CN" i="1" dirty="0"/>
              <a:t>A</a:t>
            </a:r>
            <a:r>
              <a:rPr kumimoji="1" lang="en-US" altLang="zh-CN" i="1" baseline="-25000" dirty="0"/>
              <a:t>t</a:t>
            </a:r>
            <a:r>
              <a:rPr kumimoji="1" lang="en-US" altLang="zh-CN" dirty="0"/>
              <a:t>=</a:t>
            </a:r>
            <a:r>
              <a:rPr kumimoji="1" lang="en-US" altLang="zh-CN" dirty="0">
                <a:solidFill>
                  <a:srgbClr val="00B0F0"/>
                </a:solidFill>
              </a:rPr>
              <a:t>a</a:t>
            </a:r>
            <a:r>
              <a:rPr kumimoji="1" lang="en-US" altLang="zh-CN" i="1" baseline="-25000" dirty="0">
                <a:solidFill>
                  <a:srgbClr val="00B0F0"/>
                </a:solidFill>
              </a:rPr>
              <a:t>t</a:t>
            </a:r>
            <a:r>
              <a:rPr kumimoji="1" lang="en-US" altLang="zh-CN" dirty="0"/>
              <a:t>|</a:t>
            </a:r>
            <a:r>
              <a:rPr kumimoji="1" lang="en-US" altLang="zh-CN" i="1" dirty="0"/>
              <a:t>S</a:t>
            </a:r>
            <a:r>
              <a:rPr kumimoji="1" lang="en-US" altLang="zh-CN" i="1" baseline="-25000" dirty="0"/>
              <a:t>t</a:t>
            </a:r>
            <a:r>
              <a:rPr kumimoji="1" lang="en-US" altLang="zh-CN" dirty="0"/>
              <a:t>=</a:t>
            </a:r>
            <a:r>
              <a:rPr kumimoji="1" lang="en-US" altLang="zh-CN" dirty="0">
                <a:solidFill>
                  <a:srgbClr val="92D050"/>
                </a:solidFill>
              </a:rPr>
              <a:t>s</a:t>
            </a:r>
            <a:r>
              <a:rPr kumimoji="1" lang="en-US" altLang="zh-CN" i="1" baseline="-25000" dirty="0">
                <a:solidFill>
                  <a:srgbClr val="92D050"/>
                </a:solidFill>
              </a:rPr>
              <a:t>t</a:t>
            </a:r>
            <a:r>
              <a:rPr kumimoji="1" lang="en-US" altLang="zh-CN" dirty="0"/>
              <a:t>)</a:t>
            </a:r>
            <a:endParaRPr kumimoji="1" lang="ja-JP" altLang="en-US" dirty="0"/>
          </a:p>
        </p:txBody>
      </p:sp>
      <p:sp>
        <p:nvSpPr>
          <p:cNvPr id="4" name="テキスト ボックス 3">
            <a:extLst>
              <a:ext uri="{FF2B5EF4-FFF2-40B4-BE49-F238E27FC236}">
                <a16:creationId xmlns:a16="http://schemas.microsoft.com/office/drawing/2014/main" id="{6BC31D2B-59AA-4503-BD1A-1257706E7097}"/>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352634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強化学習</a:t>
            </a:r>
          </a:p>
        </p:txBody>
      </p:sp>
      <p:sp>
        <p:nvSpPr>
          <p:cNvPr id="3" name="コンテンツ プレースホルダー 2">
            <a:extLst>
              <a:ext uri="{FF2B5EF4-FFF2-40B4-BE49-F238E27FC236}">
                <a16:creationId xmlns:a16="http://schemas.microsoft.com/office/drawing/2014/main" id="{B0A62A67-B0D3-4429-A948-C89EAED1868D}"/>
              </a:ext>
            </a:extLst>
          </p:cNvPr>
          <p:cNvSpPr>
            <a:spLocks noGrp="1"/>
          </p:cNvSpPr>
          <p:nvPr>
            <p:ph idx="1"/>
          </p:nvPr>
        </p:nvSpPr>
        <p:spPr>
          <a:xfrm>
            <a:off x="633845" y="1828801"/>
            <a:ext cx="7991681" cy="4351337"/>
          </a:xfrm>
        </p:spPr>
        <p:txBody>
          <a:bodyPr>
            <a:normAutofit/>
          </a:bodyPr>
          <a:lstStyle/>
          <a:p>
            <a:pPr marL="0" indent="0">
              <a:buFont typeface="Wingdings 2" pitchFamily="18" charset="2"/>
              <a:buNone/>
            </a:pPr>
            <a:r>
              <a:rPr lang="en-US" altLang="ja-JP" b="1" dirty="0"/>
              <a:t>Reinforcement learning</a:t>
            </a:r>
          </a:p>
          <a:p>
            <a:pPr marL="0" indent="0">
              <a:buFont typeface="Wingdings 2" pitchFamily="18" charset="2"/>
              <a:buNone/>
            </a:pPr>
            <a:endParaRPr lang="en-US" altLang="ja-JP" b="1" dirty="0"/>
          </a:p>
          <a:p>
            <a:pPr>
              <a:buFont typeface="Wingdings" panose="05000000000000000000" pitchFamily="2" charset="2"/>
              <a:buChar char="Ø"/>
            </a:pPr>
            <a:r>
              <a:rPr lang="ja-JP" altLang="en-US" b="1" dirty="0"/>
              <a:t>割引累計報酬（</a:t>
            </a:r>
            <a:r>
              <a:rPr lang="en-US" altLang="ja-JP" b="1" dirty="0"/>
              <a:t>Discounted Return</a:t>
            </a:r>
            <a:r>
              <a:rPr lang="ja-JP" altLang="en-US" b="1" dirty="0"/>
              <a:t>）</a:t>
            </a:r>
            <a:r>
              <a:rPr lang="en-US" altLang="ja-JP" b="1" dirty="0"/>
              <a:t>:</a:t>
            </a:r>
          </a:p>
          <a:p>
            <a:pPr marL="0" indent="0">
              <a:buNone/>
            </a:pPr>
            <a:r>
              <a:rPr lang="ja-JP" altLang="en-US" dirty="0"/>
              <a:t>未来の報酬は現在の報酬よりも価値が低い</a:t>
            </a:r>
            <a:r>
              <a:rPr lang="en-US" altLang="ja-JP" dirty="0"/>
              <a:t>.</a:t>
            </a:r>
          </a:p>
          <a:p>
            <a:pPr marL="0" indent="0">
              <a:buNone/>
            </a:pPr>
            <a:endParaRPr lang="en-US" altLang="ja-JP" dirty="0"/>
          </a:p>
          <a:p>
            <a:pPr marL="0" indent="0">
              <a:buNone/>
            </a:pPr>
            <a:endParaRPr lang="en-US" altLang="ja-JP" dirty="0"/>
          </a:p>
          <a:p>
            <a:pPr>
              <a:buFont typeface="Wingdings" panose="05000000000000000000" pitchFamily="2" charset="2"/>
              <a:buChar char="Ø"/>
            </a:pPr>
            <a:r>
              <a:rPr lang="ja-JP" altLang="en-US" b="1" dirty="0">
                <a:solidFill>
                  <a:srgbClr val="FF0000"/>
                </a:solidFill>
              </a:rPr>
              <a:t>行動価値関数（</a:t>
            </a:r>
            <a:r>
              <a:rPr lang="en-US" altLang="ja-JP" b="1" dirty="0">
                <a:solidFill>
                  <a:srgbClr val="FF0000"/>
                </a:solidFill>
              </a:rPr>
              <a:t>Action‐V</a:t>
            </a:r>
            <a:r>
              <a:rPr lang="en-US" altLang="zh-CN" b="1" dirty="0">
                <a:solidFill>
                  <a:srgbClr val="FF0000"/>
                </a:solidFill>
              </a:rPr>
              <a:t>alue</a:t>
            </a:r>
            <a:r>
              <a:rPr lang="en-US" altLang="ja-JP" b="1" dirty="0">
                <a:solidFill>
                  <a:srgbClr val="FF0000"/>
                </a:solidFill>
              </a:rPr>
              <a:t> </a:t>
            </a:r>
            <a:r>
              <a:rPr lang="en-US" altLang="zh-CN" b="1" dirty="0">
                <a:solidFill>
                  <a:srgbClr val="FF0000"/>
                </a:solidFill>
              </a:rPr>
              <a:t>F</a:t>
            </a:r>
            <a:r>
              <a:rPr lang="en-US" altLang="ja-JP" b="1" dirty="0">
                <a:solidFill>
                  <a:srgbClr val="FF0000"/>
                </a:solidFill>
              </a:rPr>
              <a:t>unction</a:t>
            </a:r>
            <a:r>
              <a:rPr lang="ja-JP" altLang="en-US" b="1" dirty="0">
                <a:solidFill>
                  <a:srgbClr val="FF0000"/>
                </a:solidFill>
              </a:rPr>
              <a:t>）</a:t>
            </a:r>
            <a:r>
              <a:rPr lang="en-US" altLang="ja-JP" b="1" dirty="0"/>
              <a:t>:</a:t>
            </a:r>
          </a:p>
          <a:p>
            <a:pPr marL="0" indent="0">
              <a:buNone/>
            </a:pPr>
            <a:r>
              <a:rPr lang="ja-JP" altLang="en-US" dirty="0"/>
              <a:t>　　</a:t>
            </a:r>
            <a:endParaRPr lang="en-US" altLang="ja-JP" dirty="0"/>
          </a:p>
        </p:txBody>
      </p:sp>
      <p:sp>
        <p:nvSpPr>
          <p:cNvPr id="5" name="コンテンツ プレースホルダー 2">
            <a:extLst>
              <a:ext uri="{FF2B5EF4-FFF2-40B4-BE49-F238E27FC236}">
                <a16:creationId xmlns:a16="http://schemas.microsoft.com/office/drawing/2014/main" id="{3A39C934-250A-4168-AB9B-0DD378475A8C}"/>
              </a:ext>
            </a:extLst>
          </p:cNvPr>
          <p:cNvSpPr txBox="1">
            <a:spLocks/>
          </p:cNvSpPr>
          <p:nvPr/>
        </p:nvSpPr>
        <p:spPr>
          <a:xfrm>
            <a:off x="4934040" y="1828800"/>
            <a:ext cx="3897582" cy="43513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endParaRPr lang="ja-JP" altLang="en-US" dirty="0"/>
          </a:p>
        </p:txBody>
      </p:sp>
      <p:pic>
        <p:nvPicPr>
          <p:cNvPr id="1026" name="Picture 2" descr="Image for post">
            <a:extLst>
              <a:ext uri="{FF2B5EF4-FFF2-40B4-BE49-F238E27FC236}">
                <a16:creationId xmlns:a16="http://schemas.microsoft.com/office/drawing/2014/main" id="{7B72355B-BBA8-40D0-8691-29EDAAE5B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693" y="494118"/>
            <a:ext cx="4296364" cy="17078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00C91178-0C64-4BBA-8E43-FBBFB300D22F}"/>
              </a:ext>
            </a:extLst>
          </p:cNvPr>
          <p:cNvSpPr txBox="1"/>
          <p:nvPr/>
        </p:nvSpPr>
        <p:spPr>
          <a:xfrm>
            <a:off x="6711518" y="365759"/>
            <a:ext cx="2120104" cy="369332"/>
          </a:xfrm>
          <a:prstGeom prst="rect">
            <a:avLst/>
          </a:prstGeom>
          <a:noFill/>
        </p:spPr>
        <p:txBody>
          <a:bodyPr wrap="square" rtlCol="0">
            <a:spAutoFit/>
          </a:bodyPr>
          <a:lstStyle/>
          <a:p>
            <a:r>
              <a:rPr kumimoji="1" lang="en-US" altLang="zh-CN" dirty="0"/>
              <a:t>Policy π(</a:t>
            </a:r>
            <a:r>
              <a:rPr kumimoji="1" lang="en-US" altLang="zh-CN" i="1" dirty="0"/>
              <a:t>A</a:t>
            </a:r>
            <a:r>
              <a:rPr kumimoji="1" lang="en-US" altLang="zh-CN" i="1" baseline="-25000" dirty="0"/>
              <a:t>t</a:t>
            </a:r>
            <a:r>
              <a:rPr kumimoji="1" lang="en-US" altLang="zh-CN" dirty="0"/>
              <a:t>=</a:t>
            </a:r>
            <a:r>
              <a:rPr kumimoji="1" lang="en-US" altLang="zh-CN" dirty="0">
                <a:solidFill>
                  <a:srgbClr val="00B0F0"/>
                </a:solidFill>
              </a:rPr>
              <a:t>a</a:t>
            </a:r>
            <a:r>
              <a:rPr kumimoji="1" lang="en-US" altLang="zh-CN" i="1" baseline="-25000" dirty="0">
                <a:solidFill>
                  <a:srgbClr val="00B0F0"/>
                </a:solidFill>
              </a:rPr>
              <a:t>t</a:t>
            </a:r>
            <a:r>
              <a:rPr kumimoji="1" lang="en-US" altLang="zh-CN" dirty="0"/>
              <a:t>|</a:t>
            </a:r>
            <a:r>
              <a:rPr kumimoji="1" lang="en-US" altLang="zh-CN" i="1" dirty="0"/>
              <a:t>S</a:t>
            </a:r>
            <a:r>
              <a:rPr kumimoji="1" lang="en-US" altLang="zh-CN" i="1" baseline="-25000" dirty="0"/>
              <a:t>t</a:t>
            </a:r>
            <a:r>
              <a:rPr kumimoji="1" lang="en-US" altLang="zh-CN" dirty="0"/>
              <a:t>=</a:t>
            </a:r>
            <a:r>
              <a:rPr kumimoji="1" lang="en-US" altLang="zh-CN" dirty="0">
                <a:solidFill>
                  <a:srgbClr val="92D050"/>
                </a:solidFill>
              </a:rPr>
              <a:t>s</a:t>
            </a:r>
            <a:r>
              <a:rPr kumimoji="1" lang="en-US" altLang="zh-CN" i="1" baseline="-25000" dirty="0">
                <a:solidFill>
                  <a:srgbClr val="92D050"/>
                </a:solidFill>
              </a:rPr>
              <a:t>t</a:t>
            </a:r>
            <a:r>
              <a:rPr kumimoji="1" lang="en-US" altLang="zh-CN" dirty="0"/>
              <a:t>)</a:t>
            </a:r>
            <a:endParaRPr kumimoji="1" lang="ja-JP" altLang="en-US" dirty="0"/>
          </a:p>
        </p:txBody>
      </p:sp>
      <p:pic>
        <p:nvPicPr>
          <p:cNvPr id="7" name="図 6">
            <a:extLst>
              <a:ext uri="{FF2B5EF4-FFF2-40B4-BE49-F238E27FC236}">
                <a16:creationId xmlns:a16="http://schemas.microsoft.com/office/drawing/2014/main" id="{2C7535C4-D362-4000-B0D2-42ADFB927D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2870" y="3429000"/>
            <a:ext cx="4209961" cy="367254"/>
          </a:xfrm>
          <a:prstGeom prst="rect">
            <a:avLst/>
          </a:prstGeom>
        </p:spPr>
      </p:pic>
      <p:pic>
        <p:nvPicPr>
          <p:cNvPr id="9" name="図 8">
            <a:extLst>
              <a:ext uri="{FF2B5EF4-FFF2-40B4-BE49-F238E27FC236}">
                <a16:creationId xmlns:a16="http://schemas.microsoft.com/office/drawing/2014/main" id="{8D2CEC73-11C0-4976-9C0F-35A4BD5B24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4821" y="4716512"/>
            <a:ext cx="4054358" cy="367254"/>
          </a:xfrm>
          <a:prstGeom prst="rect">
            <a:avLst/>
          </a:prstGeom>
        </p:spPr>
      </p:pic>
      <p:sp>
        <p:nvSpPr>
          <p:cNvPr id="12" name="テキスト ボックス 11">
            <a:extLst>
              <a:ext uri="{FF2B5EF4-FFF2-40B4-BE49-F238E27FC236}">
                <a16:creationId xmlns:a16="http://schemas.microsoft.com/office/drawing/2014/main" id="{CDD016CA-C26A-4244-9684-331E791713E0}"/>
              </a:ext>
            </a:extLst>
          </p:cNvPr>
          <p:cNvSpPr txBox="1"/>
          <p:nvPr/>
        </p:nvSpPr>
        <p:spPr>
          <a:xfrm>
            <a:off x="3584543" y="2016265"/>
            <a:ext cx="2404370" cy="646331"/>
          </a:xfrm>
          <a:prstGeom prst="rect">
            <a:avLst/>
          </a:prstGeom>
          <a:noFill/>
        </p:spPr>
        <p:txBody>
          <a:bodyPr wrap="square" rtlCol="0">
            <a:spAutoFit/>
          </a:bodyPr>
          <a:lstStyle/>
          <a:p>
            <a:pPr algn="ctr"/>
            <a:r>
              <a:rPr kumimoji="1" lang="en-US" altLang="ja-JP" dirty="0"/>
              <a:t>State</a:t>
            </a:r>
            <a:r>
              <a:rPr kumimoji="1" lang="ja-JP" altLang="en-US" dirty="0"/>
              <a:t> </a:t>
            </a:r>
            <a:r>
              <a:rPr kumimoji="1" lang="en-US" altLang="ja-JP" dirty="0"/>
              <a:t>transition</a:t>
            </a:r>
            <a:r>
              <a:rPr kumimoji="1" lang="en-US" altLang="zh-CN" dirty="0"/>
              <a:t> </a:t>
            </a:r>
            <a:r>
              <a:rPr kumimoji="1" lang="en-US" altLang="zh-CN" i="1" dirty="0"/>
              <a:t>p</a:t>
            </a:r>
            <a:r>
              <a:rPr kumimoji="1" lang="en-US" altLang="zh-CN" dirty="0"/>
              <a:t>(</a:t>
            </a:r>
            <a:r>
              <a:rPr kumimoji="1" lang="en-US" altLang="zh-CN" i="1" dirty="0"/>
              <a:t>S</a:t>
            </a:r>
            <a:r>
              <a:rPr kumimoji="1" lang="en-US" altLang="zh-CN" i="1" baseline="-25000" dirty="0"/>
              <a:t>t+1</a:t>
            </a:r>
            <a:r>
              <a:rPr kumimoji="1" lang="en-US" altLang="zh-CN" dirty="0"/>
              <a:t>=</a:t>
            </a:r>
            <a:r>
              <a:rPr kumimoji="1" lang="en-US" altLang="zh-CN" dirty="0">
                <a:solidFill>
                  <a:srgbClr val="92D050"/>
                </a:solidFill>
              </a:rPr>
              <a:t>s</a:t>
            </a:r>
            <a:r>
              <a:rPr kumimoji="1" lang="en-US" altLang="zh-CN" i="1" baseline="-25000" dirty="0">
                <a:solidFill>
                  <a:srgbClr val="92D050"/>
                </a:solidFill>
              </a:rPr>
              <a:t>t+1 </a:t>
            </a:r>
            <a:r>
              <a:rPr kumimoji="1" lang="en-US" altLang="zh-CN" dirty="0"/>
              <a:t>|</a:t>
            </a:r>
            <a:r>
              <a:rPr kumimoji="1" lang="en-US" altLang="zh-CN" i="1" dirty="0"/>
              <a:t>S</a:t>
            </a:r>
            <a:r>
              <a:rPr kumimoji="1" lang="en-US" altLang="zh-CN" i="1" baseline="-25000" dirty="0"/>
              <a:t>t</a:t>
            </a:r>
            <a:r>
              <a:rPr kumimoji="1" lang="en-US" altLang="zh-CN" dirty="0"/>
              <a:t>=</a:t>
            </a:r>
            <a:r>
              <a:rPr kumimoji="1" lang="en-US" altLang="zh-CN" dirty="0">
                <a:solidFill>
                  <a:srgbClr val="92D050"/>
                </a:solidFill>
              </a:rPr>
              <a:t>s</a:t>
            </a:r>
            <a:r>
              <a:rPr kumimoji="1" lang="en-US" altLang="zh-CN" i="1" baseline="-25000" dirty="0">
                <a:solidFill>
                  <a:srgbClr val="92D050"/>
                </a:solidFill>
              </a:rPr>
              <a:t>t</a:t>
            </a:r>
            <a:r>
              <a:rPr kumimoji="1" lang="en-US" altLang="zh-CN" i="1" baseline="-25000" dirty="0"/>
              <a:t>, </a:t>
            </a:r>
            <a:r>
              <a:rPr kumimoji="1" lang="en-US" altLang="zh-CN" i="1" dirty="0"/>
              <a:t>A</a:t>
            </a:r>
            <a:r>
              <a:rPr kumimoji="1" lang="en-US" altLang="zh-CN" i="1" baseline="-25000" dirty="0"/>
              <a:t>t</a:t>
            </a:r>
            <a:r>
              <a:rPr kumimoji="1" lang="en-US" altLang="zh-CN" dirty="0"/>
              <a:t>=</a:t>
            </a:r>
            <a:r>
              <a:rPr kumimoji="1" lang="en-US" altLang="zh-CN" dirty="0">
                <a:solidFill>
                  <a:srgbClr val="00B0F0"/>
                </a:solidFill>
              </a:rPr>
              <a:t>a</a:t>
            </a:r>
            <a:r>
              <a:rPr kumimoji="1" lang="en-US" altLang="zh-CN" i="1" baseline="-25000" dirty="0">
                <a:solidFill>
                  <a:srgbClr val="00B0F0"/>
                </a:solidFill>
              </a:rPr>
              <a:t>t</a:t>
            </a:r>
            <a:r>
              <a:rPr kumimoji="1" lang="en-US" altLang="zh-CN" dirty="0"/>
              <a:t>)</a:t>
            </a:r>
            <a:endParaRPr kumimoji="1" lang="ja-JP" altLang="en-US" dirty="0"/>
          </a:p>
        </p:txBody>
      </p:sp>
      <p:pic>
        <p:nvPicPr>
          <p:cNvPr id="15" name="図 14">
            <a:extLst>
              <a:ext uri="{FF2B5EF4-FFF2-40B4-BE49-F238E27FC236}">
                <a16:creationId xmlns:a16="http://schemas.microsoft.com/office/drawing/2014/main" id="{C7DEDFD5-533E-4BE0-8607-383229C25C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6225" y="5735363"/>
            <a:ext cx="3091181" cy="444774"/>
          </a:xfrm>
          <a:prstGeom prst="rect">
            <a:avLst/>
          </a:prstGeom>
        </p:spPr>
      </p:pic>
      <p:sp>
        <p:nvSpPr>
          <p:cNvPr id="16" name="矢印: 下 15">
            <a:extLst>
              <a:ext uri="{FF2B5EF4-FFF2-40B4-BE49-F238E27FC236}">
                <a16:creationId xmlns:a16="http://schemas.microsoft.com/office/drawing/2014/main" id="{C425C92E-700F-48F9-A9EB-2BD223E65522}"/>
              </a:ext>
            </a:extLst>
          </p:cNvPr>
          <p:cNvSpPr/>
          <p:nvPr/>
        </p:nvSpPr>
        <p:spPr>
          <a:xfrm>
            <a:off x="4432427" y="5153624"/>
            <a:ext cx="284622" cy="51033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8" name="図 17">
            <a:extLst>
              <a:ext uri="{FF2B5EF4-FFF2-40B4-BE49-F238E27FC236}">
                <a16:creationId xmlns:a16="http://schemas.microsoft.com/office/drawing/2014/main" id="{6AABE5B1-D29C-4D62-ABF7-B58DB98B2C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6596" y="5735363"/>
            <a:ext cx="2631408" cy="438568"/>
          </a:xfrm>
          <a:prstGeom prst="rect">
            <a:avLst/>
          </a:prstGeom>
        </p:spPr>
      </p:pic>
      <p:sp>
        <p:nvSpPr>
          <p:cNvPr id="19" name="テキスト ボックス 18">
            <a:extLst>
              <a:ext uri="{FF2B5EF4-FFF2-40B4-BE49-F238E27FC236}">
                <a16:creationId xmlns:a16="http://schemas.microsoft.com/office/drawing/2014/main" id="{D1C2881F-CFA1-4818-9F5A-ADB82FBF79F2}"/>
              </a:ext>
            </a:extLst>
          </p:cNvPr>
          <p:cNvSpPr txBox="1"/>
          <p:nvPr/>
        </p:nvSpPr>
        <p:spPr>
          <a:xfrm>
            <a:off x="4379612" y="5713778"/>
            <a:ext cx="500146" cy="369332"/>
          </a:xfrm>
          <a:prstGeom prst="rect">
            <a:avLst/>
          </a:prstGeom>
          <a:noFill/>
        </p:spPr>
        <p:txBody>
          <a:bodyPr wrap="square" rtlCol="0">
            <a:spAutoFit/>
          </a:bodyPr>
          <a:lstStyle/>
          <a:p>
            <a:r>
              <a:rPr kumimoji="1" lang="en-US" altLang="ja-JP" dirty="0"/>
              <a:t>or</a:t>
            </a:r>
            <a:endParaRPr kumimoji="1" lang="ja-JP" altLang="en-US" dirty="0"/>
          </a:p>
        </p:txBody>
      </p:sp>
      <p:sp>
        <p:nvSpPr>
          <p:cNvPr id="20" name="テキスト ボックス 19">
            <a:extLst>
              <a:ext uri="{FF2B5EF4-FFF2-40B4-BE49-F238E27FC236}">
                <a16:creationId xmlns:a16="http://schemas.microsoft.com/office/drawing/2014/main" id="{92D69484-9D9E-43EA-874E-0AB0CC1D5A10}"/>
              </a:ext>
            </a:extLst>
          </p:cNvPr>
          <p:cNvSpPr txBox="1"/>
          <p:nvPr/>
        </p:nvSpPr>
        <p:spPr>
          <a:xfrm>
            <a:off x="1484545" y="6378673"/>
            <a:ext cx="6174910" cy="369332"/>
          </a:xfrm>
          <a:prstGeom prst="rect">
            <a:avLst/>
          </a:prstGeom>
          <a:noFill/>
        </p:spPr>
        <p:txBody>
          <a:bodyPr wrap="square" rtlCol="0">
            <a:spAutoFit/>
          </a:bodyPr>
          <a:lstStyle/>
          <a:p>
            <a:r>
              <a:rPr kumimoji="1" lang="en-US" altLang="ja-JP" dirty="0">
                <a:solidFill>
                  <a:srgbClr val="FF0000"/>
                </a:solidFill>
              </a:rPr>
              <a:t>※</a:t>
            </a:r>
            <a:r>
              <a:rPr kumimoji="1" lang="ja-JP" altLang="en-US" dirty="0"/>
              <a:t> </a:t>
            </a:r>
            <a:r>
              <a:rPr kumimoji="1" lang="en-US" altLang="ja-JP" dirty="0"/>
              <a:t>Q </a:t>
            </a:r>
            <a:r>
              <a:rPr kumimoji="1" lang="en-US" altLang="zh-CN" dirty="0"/>
              <a:t>Value </a:t>
            </a:r>
            <a:r>
              <a:rPr kumimoji="1" lang="en-US" altLang="ja-JP" dirty="0"/>
              <a:t>is the expectation of the sum of future rewards.</a:t>
            </a:r>
            <a:endParaRPr kumimoji="1" lang="ja-JP" altLang="en-US" dirty="0"/>
          </a:p>
        </p:txBody>
      </p:sp>
      <p:sp>
        <p:nvSpPr>
          <p:cNvPr id="6" name="テキスト ボックス 5">
            <a:extLst>
              <a:ext uri="{FF2B5EF4-FFF2-40B4-BE49-F238E27FC236}">
                <a16:creationId xmlns:a16="http://schemas.microsoft.com/office/drawing/2014/main" id="{B8FB3CB6-81F0-4E8F-95A5-DE7C7506236C}"/>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411545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正方形/長方形 60">
            <a:extLst>
              <a:ext uri="{FF2B5EF4-FFF2-40B4-BE49-F238E27FC236}">
                <a16:creationId xmlns:a16="http://schemas.microsoft.com/office/drawing/2014/main" id="{2CAE3C8F-690C-43D6-A881-A32807C52036}"/>
              </a:ext>
            </a:extLst>
          </p:cNvPr>
          <p:cNvSpPr/>
          <p:nvPr/>
        </p:nvSpPr>
        <p:spPr>
          <a:xfrm>
            <a:off x="3045932" y="3718817"/>
            <a:ext cx="1563811" cy="333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2B379603-A482-4A85-BEA1-525252870104}"/>
              </a:ext>
            </a:extLst>
          </p:cNvPr>
          <p:cNvSpPr/>
          <p:nvPr/>
        </p:nvSpPr>
        <p:spPr>
          <a:xfrm>
            <a:off x="5427566" y="3724283"/>
            <a:ext cx="1919702" cy="3223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484BDC62-E2FF-4295-A959-2B84F2921D10}"/>
              </a:ext>
            </a:extLst>
          </p:cNvPr>
          <p:cNvSpPr/>
          <p:nvPr/>
        </p:nvSpPr>
        <p:spPr>
          <a:xfrm>
            <a:off x="4069994" y="4791384"/>
            <a:ext cx="1807492" cy="3333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D7283D39-AAC6-4A1B-A258-3E00F5899135}"/>
              </a:ext>
            </a:extLst>
          </p:cNvPr>
          <p:cNvSpPr/>
          <p:nvPr/>
        </p:nvSpPr>
        <p:spPr>
          <a:xfrm>
            <a:off x="1475029" y="4792445"/>
            <a:ext cx="1563811" cy="3332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強化学習</a:t>
            </a:r>
          </a:p>
        </p:txBody>
      </p:sp>
      <p:sp>
        <p:nvSpPr>
          <p:cNvPr id="3" name="コンテンツ プレースホルダー 2">
            <a:extLst>
              <a:ext uri="{FF2B5EF4-FFF2-40B4-BE49-F238E27FC236}">
                <a16:creationId xmlns:a16="http://schemas.microsoft.com/office/drawing/2014/main" id="{B0A62A67-B0D3-4429-A948-C89EAED1868D}"/>
              </a:ext>
            </a:extLst>
          </p:cNvPr>
          <p:cNvSpPr>
            <a:spLocks noGrp="1"/>
          </p:cNvSpPr>
          <p:nvPr>
            <p:ph idx="1"/>
          </p:nvPr>
        </p:nvSpPr>
        <p:spPr>
          <a:xfrm>
            <a:off x="633845" y="1828801"/>
            <a:ext cx="7991681" cy="4351337"/>
          </a:xfrm>
        </p:spPr>
        <p:txBody>
          <a:bodyPr>
            <a:normAutofit/>
          </a:bodyPr>
          <a:lstStyle/>
          <a:p>
            <a:pPr marL="0" indent="0">
              <a:buFont typeface="Wingdings 2" pitchFamily="18" charset="2"/>
              <a:buNone/>
            </a:pPr>
            <a:r>
              <a:rPr lang="en-US" altLang="ja-JP" b="1" dirty="0"/>
              <a:t>Reinforcement learning</a:t>
            </a:r>
          </a:p>
        </p:txBody>
      </p:sp>
      <p:sp>
        <p:nvSpPr>
          <p:cNvPr id="5" name="コンテンツ プレースホルダー 2">
            <a:extLst>
              <a:ext uri="{FF2B5EF4-FFF2-40B4-BE49-F238E27FC236}">
                <a16:creationId xmlns:a16="http://schemas.microsoft.com/office/drawing/2014/main" id="{3A39C934-250A-4168-AB9B-0DD378475A8C}"/>
              </a:ext>
            </a:extLst>
          </p:cNvPr>
          <p:cNvSpPr txBox="1">
            <a:spLocks/>
          </p:cNvSpPr>
          <p:nvPr/>
        </p:nvSpPr>
        <p:spPr>
          <a:xfrm>
            <a:off x="4934040" y="1828800"/>
            <a:ext cx="3897582" cy="43513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endParaRPr lang="ja-JP" altLang="en-US" dirty="0"/>
          </a:p>
        </p:txBody>
      </p:sp>
      <p:pic>
        <p:nvPicPr>
          <p:cNvPr id="1026" name="Picture 2" descr="Image for post">
            <a:extLst>
              <a:ext uri="{FF2B5EF4-FFF2-40B4-BE49-F238E27FC236}">
                <a16:creationId xmlns:a16="http://schemas.microsoft.com/office/drawing/2014/main" id="{7B72355B-BBA8-40D0-8691-29EDAAE5B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5693" y="494118"/>
            <a:ext cx="4296364" cy="170783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F66D9290-978C-4D1B-989C-A510F4A15D50}"/>
              </a:ext>
            </a:extLst>
          </p:cNvPr>
          <p:cNvSpPr txBox="1"/>
          <p:nvPr/>
        </p:nvSpPr>
        <p:spPr>
          <a:xfrm>
            <a:off x="3584543" y="2016265"/>
            <a:ext cx="2404370" cy="646331"/>
          </a:xfrm>
          <a:prstGeom prst="rect">
            <a:avLst/>
          </a:prstGeom>
          <a:noFill/>
        </p:spPr>
        <p:txBody>
          <a:bodyPr wrap="square" rtlCol="0">
            <a:spAutoFit/>
          </a:bodyPr>
          <a:lstStyle/>
          <a:p>
            <a:pPr algn="ctr"/>
            <a:r>
              <a:rPr kumimoji="1" lang="en-US" altLang="ja-JP" dirty="0"/>
              <a:t>State</a:t>
            </a:r>
            <a:r>
              <a:rPr kumimoji="1" lang="ja-JP" altLang="en-US" dirty="0"/>
              <a:t> </a:t>
            </a:r>
            <a:r>
              <a:rPr kumimoji="1" lang="en-US" altLang="ja-JP" dirty="0"/>
              <a:t>transition</a:t>
            </a:r>
            <a:r>
              <a:rPr kumimoji="1" lang="en-US" altLang="zh-CN" dirty="0"/>
              <a:t> </a:t>
            </a:r>
            <a:r>
              <a:rPr kumimoji="1" lang="en-US" altLang="zh-CN" i="1" dirty="0"/>
              <a:t>p</a:t>
            </a:r>
            <a:r>
              <a:rPr kumimoji="1" lang="en-US" altLang="zh-CN" dirty="0"/>
              <a:t>(</a:t>
            </a:r>
            <a:r>
              <a:rPr kumimoji="1" lang="en-US" altLang="zh-CN" i="1" dirty="0"/>
              <a:t>S</a:t>
            </a:r>
            <a:r>
              <a:rPr kumimoji="1" lang="en-US" altLang="zh-CN" i="1" baseline="-25000" dirty="0"/>
              <a:t>t+1</a:t>
            </a:r>
            <a:r>
              <a:rPr kumimoji="1" lang="en-US" altLang="zh-CN" dirty="0"/>
              <a:t>=</a:t>
            </a:r>
            <a:r>
              <a:rPr kumimoji="1" lang="en-US" altLang="zh-CN" dirty="0">
                <a:solidFill>
                  <a:srgbClr val="92D050"/>
                </a:solidFill>
              </a:rPr>
              <a:t>s</a:t>
            </a:r>
            <a:r>
              <a:rPr kumimoji="1" lang="en-US" altLang="zh-CN" i="1" baseline="-25000" dirty="0">
                <a:solidFill>
                  <a:srgbClr val="92D050"/>
                </a:solidFill>
              </a:rPr>
              <a:t>t+1 </a:t>
            </a:r>
            <a:r>
              <a:rPr kumimoji="1" lang="en-US" altLang="zh-CN" dirty="0"/>
              <a:t>|</a:t>
            </a:r>
            <a:r>
              <a:rPr kumimoji="1" lang="en-US" altLang="zh-CN" i="1" dirty="0"/>
              <a:t>S</a:t>
            </a:r>
            <a:r>
              <a:rPr kumimoji="1" lang="en-US" altLang="zh-CN" i="1" baseline="-25000" dirty="0"/>
              <a:t>t</a:t>
            </a:r>
            <a:r>
              <a:rPr kumimoji="1" lang="en-US" altLang="zh-CN" dirty="0"/>
              <a:t>=</a:t>
            </a:r>
            <a:r>
              <a:rPr kumimoji="1" lang="en-US" altLang="zh-CN" dirty="0">
                <a:solidFill>
                  <a:srgbClr val="92D050"/>
                </a:solidFill>
              </a:rPr>
              <a:t>s</a:t>
            </a:r>
            <a:r>
              <a:rPr kumimoji="1" lang="en-US" altLang="zh-CN" i="1" baseline="-25000" dirty="0">
                <a:solidFill>
                  <a:srgbClr val="92D050"/>
                </a:solidFill>
              </a:rPr>
              <a:t>t</a:t>
            </a:r>
            <a:r>
              <a:rPr kumimoji="1" lang="en-US" altLang="zh-CN" i="1" baseline="-25000" dirty="0"/>
              <a:t>, </a:t>
            </a:r>
            <a:r>
              <a:rPr kumimoji="1" lang="en-US" altLang="zh-CN" i="1" dirty="0"/>
              <a:t>A</a:t>
            </a:r>
            <a:r>
              <a:rPr kumimoji="1" lang="en-US" altLang="zh-CN" i="1" baseline="-25000" dirty="0"/>
              <a:t>t</a:t>
            </a:r>
            <a:r>
              <a:rPr kumimoji="1" lang="en-US" altLang="zh-CN" dirty="0"/>
              <a:t>=</a:t>
            </a:r>
            <a:r>
              <a:rPr kumimoji="1" lang="en-US" altLang="zh-CN" dirty="0">
                <a:solidFill>
                  <a:srgbClr val="00B0F0"/>
                </a:solidFill>
              </a:rPr>
              <a:t>a</a:t>
            </a:r>
            <a:r>
              <a:rPr kumimoji="1" lang="en-US" altLang="zh-CN" i="1" baseline="-25000" dirty="0">
                <a:solidFill>
                  <a:srgbClr val="00B0F0"/>
                </a:solidFill>
              </a:rPr>
              <a:t>t</a:t>
            </a:r>
            <a:r>
              <a:rPr kumimoji="1" lang="en-US" altLang="zh-CN" dirty="0"/>
              <a:t>)</a:t>
            </a:r>
            <a:endParaRPr kumimoji="1" lang="ja-JP" altLang="en-US" dirty="0"/>
          </a:p>
        </p:txBody>
      </p:sp>
      <p:sp>
        <p:nvSpPr>
          <p:cNvPr id="10" name="テキスト ボックス 9">
            <a:extLst>
              <a:ext uri="{FF2B5EF4-FFF2-40B4-BE49-F238E27FC236}">
                <a16:creationId xmlns:a16="http://schemas.microsoft.com/office/drawing/2014/main" id="{F0A4FF11-100D-41DE-8961-06FA5CD5AE68}"/>
              </a:ext>
            </a:extLst>
          </p:cNvPr>
          <p:cNvSpPr txBox="1"/>
          <p:nvPr/>
        </p:nvSpPr>
        <p:spPr>
          <a:xfrm>
            <a:off x="6711518" y="365759"/>
            <a:ext cx="2120104" cy="369332"/>
          </a:xfrm>
          <a:prstGeom prst="rect">
            <a:avLst/>
          </a:prstGeom>
          <a:noFill/>
        </p:spPr>
        <p:txBody>
          <a:bodyPr wrap="square" rtlCol="0">
            <a:spAutoFit/>
          </a:bodyPr>
          <a:lstStyle/>
          <a:p>
            <a:r>
              <a:rPr kumimoji="1" lang="en-US" altLang="zh-CN" dirty="0"/>
              <a:t>Policy π(</a:t>
            </a:r>
            <a:r>
              <a:rPr kumimoji="1" lang="en-US" altLang="zh-CN" i="1" dirty="0"/>
              <a:t>A</a:t>
            </a:r>
            <a:r>
              <a:rPr kumimoji="1" lang="en-US" altLang="zh-CN" i="1" baseline="-25000" dirty="0"/>
              <a:t>t</a:t>
            </a:r>
            <a:r>
              <a:rPr kumimoji="1" lang="en-US" altLang="zh-CN" dirty="0"/>
              <a:t>=</a:t>
            </a:r>
            <a:r>
              <a:rPr kumimoji="1" lang="en-US" altLang="zh-CN" dirty="0">
                <a:solidFill>
                  <a:srgbClr val="00B0F0"/>
                </a:solidFill>
              </a:rPr>
              <a:t>a</a:t>
            </a:r>
            <a:r>
              <a:rPr kumimoji="1" lang="en-US" altLang="zh-CN" i="1" baseline="-25000" dirty="0">
                <a:solidFill>
                  <a:srgbClr val="00B0F0"/>
                </a:solidFill>
              </a:rPr>
              <a:t>t</a:t>
            </a:r>
            <a:r>
              <a:rPr kumimoji="1" lang="en-US" altLang="zh-CN" dirty="0"/>
              <a:t>|</a:t>
            </a:r>
            <a:r>
              <a:rPr kumimoji="1" lang="en-US" altLang="zh-CN" i="1" dirty="0"/>
              <a:t>S</a:t>
            </a:r>
            <a:r>
              <a:rPr kumimoji="1" lang="en-US" altLang="zh-CN" i="1" baseline="-25000" dirty="0"/>
              <a:t>t</a:t>
            </a:r>
            <a:r>
              <a:rPr kumimoji="1" lang="en-US" altLang="zh-CN" dirty="0"/>
              <a:t>=</a:t>
            </a:r>
            <a:r>
              <a:rPr kumimoji="1" lang="en-US" altLang="zh-CN" dirty="0">
                <a:solidFill>
                  <a:srgbClr val="92D050"/>
                </a:solidFill>
              </a:rPr>
              <a:t>s</a:t>
            </a:r>
            <a:r>
              <a:rPr kumimoji="1" lang="en-US" altLang="zh-CN" i="1" baseline="-25000" dirty="0">
                <a:solidFill>
                  <a:srgbClr val="92D050"/>
                </a:solidFill>
              </a:rPr>
              <a:t>t</a:t>
            </a:r>
            <a:r>
              <a:rPr kumimoji="1" lang="en-US" altLang="zh-CN" dirty="0"/>
              <a:t>)</a:t>
            </a:r>
            <a:endParaRPr kumimoji="1" lang="ja-JP" altLang="en-US" dirty="0"/>
          </a:p>
        </p:txBody>
      </p:sp>
      <p:sp>
        <p:nvSpPr>
          <p:cNvPr id="6" name="テキスト ボックス 5">
            <a:extLst>
              <a:ext uri="{FF2B5EF4-FFF2-40B4-BE49-F238E27FC236}">
                <a16:creationId xmlns:a16="http://schemas.microsoft.com/office/drawing/2014/main" id="{2393A383-7E3D-4923-90D6-8E03A764639D}"/>
              </a:ext>
            </a:extLst>
          </p:cNvPr>
          <p:cNvSpPr txBox="1"/>
          <p:nvPr/>
        </p:nvSpPr>
        <p:spPr>
          <a:xfrm>
            <a:off x="4820478" y="2743200"/>
            <a:ext cx="184731" cy="369332"/>
          </a:xfrm>
          <a:prstGeom prst="rect">
            <a:avLst/>
          </a:prstGeom>
          <a:noFill/>
        </p:spPr>
        <p:txBody>
          <a:bodyPr wrap="none" rtlCol="0">
            <a:spAutoFit/>
          </a:bodyPr>
          <a:lstStyle/>
          <a:p>
            <a:endParaRPr kumimoji="1" lang="ja-JP" altLang="en-US" dirty="0"/>
          </a:p>
        </p:txBody>
      </p:sp>
      <p:sp>
        <p:nvSpPr>
          <p:cNvPr id="8" name="テキスト ボックス 7">
            <a:extLst>
              <a:ext uri="{FF2B5EF4-FFF2-40B4-BE49-F238E27FC236}">
                <a16:creationId xmlns:a16="http://schemas.microsoft.com/office/drawing/2014/main" id="{B30AAD94-DCCB-4092-87E0-9305D5E93CE2}"/>
              </a:ext>
            </a:extLst>
          </p:cNvPr>
          <p:cNvSpPr txBox="1"/>
          <p:nvPr/>
        </p:nvSpPr>
        <p:spPr>
          <a:xfrm>
            <a:off x="1415754" y="4166086"/>
            <a:ext cx="502631" cy="400110"/>
          </a:xfrm>
          <a:prstGeom prst="rect">
            <a:avLst/>
          </a:prstGeom>
          <a:noFill/>
        </p:spPr>
        <p:txBody>
          <a:bodyPr wrap="square" rtlCol="0">
            <a:spAutoFit/>
          </a:bodyPr>
          <a:lstStyle/>
          <a:p>
            <a:pPr algn="ctr"/>
            <a:r>
              <a:rPr kumimoji="1" lang="en-US" altLang="zh-CN" sz="2000" dirty="0">
                <a:solidFill>
                  <a:srgbClr val="92D050"/>
                </a:solidFill>
              </a:rPr>
              <a:t>S</a:t>
            </a:r>
            <a:r>
              <a:rPr kumimoji="1" lang="en-US" altLang="zh-CN" sz="2000" i="1" baseline="-25000" dirty="0">
                <a:solidFill>
                  <a:srgbClr val="92D050"/>
                </a:solidFill>
              </a:rPr>
              <a:t>t</a:t>
            </a:r>
            <a:endParaRPr kumimoji="1" lang="ja-JP" altLang="en-US" sz="2000" dirty="0"/>
          </a:p>
        </p:txBody>
      </p:sp>
      <p:sp>
        <p:nvSpPr>
          <p:cNvPr id="9" name="テキスト ボックス 8">
            <a:extLst>
              <a:ext uri="{FF2B5EF4-FFF2-40B4-BE49-F238E27FC236}">
                <a16:creationId xmlns:a16="http://schemas.microsoft.com/office/drawing/2014/main" id="{341EC6C9-3B40-4B32-A041-E9FE405F6616}"/>
              </a:ext>
            </a:extLst>
          </p:cNvPr>
          <p:cNvSpPr txBox="1"/>
          <p:nvPr/>
        </p:nvSpPr>
        <p:spPr>
          <a:xfrm>
            <a:off x="2549032" y="4166086"/>
            <a:ext cx="467403" cy="400110"/>
          </a:xfrm>
          <a:prstGeom prst="rect">
            <a:avLst/>
          </a:prstGeom>
          <a:noFill/>
        </p:spPr>
        <p:txBody>
          <a:bodyPr wrap="square" rtlCol="0">
            <a:spAutoFit/>
          </a:bodyPr>
          <a:lstStyle/>
          <a:p>
            <a:r>
              <a:rPr kumimoji="1" lang="en-US" altLang="zh-CN" sz="2000" dirty="0">
                <a:solidFill>
                  <a:srgbClr val="00B0F0"/>
                </a:solidFill>
              </a:rPr>
              <a:t>A</a:t>
            </a:r>
            <a:r>
              <a:rPr kumimoji="1" lang="en-US" altLang="zh-CN" sz="2000" i="1" baseline="-25000" dirty="0">
                <a:solidFill>
                  <a:srgbClr val="00B0F0"/>
                </a:solidFill>
              </a:rPr>
              <a:t>t</a:t>
            </a:r>
            <a:endParaRPr kumimoji="1" lang="ja-JP" altLang="en-US" sz="2000" dirty="0"/>
          </a:p>
        </p:txBody>
      </p:sp>
      <p:sp>
        <p:nvSpPr>
          <p:cNvPr id="13" name="テキスト ボックス 12">
            <a:extLst>
              <a:ext uri="{FF2B5EF4-FFF2-40B4-BE49-F238E27FC236}">
                <a16:creationId xmlns:a16="http://schemas.microsoft.com/office/drawing/2014/main" id="{65BF540C-2F6D-48E8-BDBA-229996DC7E4B}"/>
              </a:ext>
            </a:extLst>
          </p:cNvPr>
          <p:cNvSpPr txBox="1"/>
          <p:nvPr/>
        </p:nvSpPr>
        <p:spPr>
          <a:xfrm>
            <a:off x="3627197" y="4596013"/>
            <a:ext cx="520246" cy="400110"/>
          </a:xfrm>
          <a:prstGeom prst="rect">
            <a:avLst/>
          </a:prstGeom>
          <a:noFill/>
        </p:spPr>
        <p:txBody>
          <a:bodyPr wrap="square" rtlCol="0">
            <a:spAutoFit/>
          </a:bodyPr>
          <a:lstStyle/>
          <a:p>
            <a:r>
              <a:rPr kumimoji="1" lang="en-US" altLang="zh-CN" sz="2000" dirty="0">
                <a:solidFill>
                  <a:srgbClr val="FF0000"/>
                </a:solidFill>
              </a:rPr>
              <a:t>R</a:t>
            </a:r>
            <a:r>
              <a:rPr kumimoji="1" lang="en-US" altLang="zh-CN" sz="2000" i="1" baseline="-25000" dirty="0">
                <a:solidFill>
                  <a:srgbClr val="FF0000"/>
                </a:solidFill>
              </a:rPr>
              <a:t>t</a:t>
            </a:r>
            <a:endParaRPr kumimoji="1" lang="ja-JP" altLang="en-US" sz="2000" dirty="0">
              <a:solidFill>
                <a:srgbClr val="FF0000"/>
              </a:solidFill>
            </a:endParaRPr>
          </a:p>
        </p:txBody>
      </p:sp>
      <p:sp>
        <p:nvSpPr>
          <p:cNvPr id="15" name="テキスト ボックス 14">
            <a:extLst>
              <a:ext uri="{FF2B5EF4-FFF2-40B4-BE49-F238E27FC236}">
                <a16:creationId xmlns:a16="http://schemas.microsoft.com/office/drawing/2014/main" id="{F10362F5-720A-4173-9170-21109BFD0728}"/>
              </a:ext>
            </a:extLst>
          </p:cNvPr>
          <p:cNvSpPr txBox="1"/>
          <p:nvPr/>
        </p:nvSpPr>
        <p:spPr>
          <a:xfrm>
            <a:off x="3627196" y="4166086"/>
            <a:ext cx="633808" cy="400110"/>
          </a:xfrm>
          <a:prstGeom prst="rect">
            <a:avLst/>
          </a:prstGeom>
          <a:noFill/>
        </p:spPr>
        <p:txBody>
          <a:bodyPr wrap="square" rtlCol="0">
            <a:spAutoFit/>
          </a:bodyPr>
          <a:lstStyle/>
          <a:p>
            <a:pPr algn="ctr"/>
            <a:r>
              <a:rPr kumimoji="1" lang="en-US" altLang="zh-CN" sz="2000" dirty="0">
                <a:solidFill>
                  <a:srgbClr val="92D050"/>
                </a:solidFill>
              </a:rPr>
              <a:t>S</a:t>
            </a:r>
            <a:r>
              <a:rPr kumimoji="1" lang="en-US" altLang="zh-CN" sz="2000" i="1" baseline="-25000" dirty="0">
                <a:solidFill>
                  <a:srgbClr val="92D050"/>
                </a:solidFill>
              </a:rPr>
              <a:t>t+1</a:t>
            </a:r>
            <a:endParaRPr kumimoji="1" lang="ja-JP" altLang="en-US" sz="2000" dirty="0"/>
          </a:p>
        </p:txBody>
      </p:sp>
      <p:sp>
        <p:nvSpPr>
          <p:cNvPr id="17" name="テキスト ボックス 16">
            <a:extLst>
              <a:ext uri="{FF2B5EF4-FFF2-40B4-BE49-F238E27FC236}">
                <a16:creationId xmlns:a16="http://schemas.microsoft.com/office/drawing/2014/main" id="{17BD68E8-14D0-4F29-B9AB-2FD322D7747D}"/>
              </a:ext>
            </a:extLst>
          </p:cNvPr>
          <p:cNvSpPr txBox="1"/>
          <p:nvPr/>
        </p:nvSpPr>
        <p:spPr>
          <a:xfrm>
            <a:off x="4864094" y="4166086"/>
            <a:ext cx="602562" cy="400110"/>
          </a:xfrm>
          <a:prstGeom prst="rect">
            <a:avLst/>
          </a:prstGeom>
          <a:noFill/>
        </p:spPr>
        <p:txBody>
          <a:bodyPr wrap="square" rtlCol="0">
            <a:spAutoFit/>
          </a:bodyPr>
          <a:lstStyle/>
          <a:p>
            <a:r>
              <a:rPr kumimoji="1" lang="en-US" altLang="zh-CN" sz="2000" dirty="0">
                <a:solidFill>
                  <a:srgbClr val="00B0F0"/>
                </a:solidFill>
              </a:rPr>
              <a:t>A</a:t>
            </a:r>
            <a:r>
              <a:rPr kumimoji="1" lang="en-US" altLang="zh-CN" sz="2000" i="1" baseline="-25000" dirty="0">
                <a:solidFill>
                  <a:srgbClr val="00B0F0"/>
                </a:solidFill>
              </a:rPr>
              <a:t>t+1</a:t>
            </a:r>
            <a:endParaRPr kumimoji="1" lang="ja-JP" altLang="en-US" sz="2000" dirty="0"/>
          </a:p>
        </p:txBody>
      </p:sp>
      <p:sp>
        <p:nvSpPr>
          <p:cNvPr id="19" name="テキスト ボックス 18">
            <a:extLst>
              <a:ext uri="{FF2B5EF4-FFF2-40B4-BE49-F238E27FC236}">
                <a16:creationId xmlns:a16="http://schemas.microsoft.com/office/drawing/2014/main" id="{C3C008E5-023B-4DB6-8D4C-D0535BCC4463}"/>
              </a:ext>
            </a:extLst>
          </p:cNvPr>
          <p:cNvSpPr txBox="1"/>
          <p:nvPr/>
        </p:nvSpPr>
        <p:spPr>
          <a:xfrm>
            <a:off x="6082467" y="4596013"/>
            <a:ext cx="633808" cy="400110"/>
          </a:xfrm>
          <a:prstGeom prst="rect">
            <a:avLst/>
          </a:prstGeom>
          <a:noFill/>
        </p:spPr>
        <p:txBody>
          <a:bodyPr wrap="square" rtlCol="0">
            <a:spAutoFit/>
          </a:bodyPr>
          <a:lstStyle/>
          <a:p>
            <a:r>
              <a:rPr kumimoji="1" lang="en-US" altLang="zh-CN" sz="2000" dirty="0">
                <a:solidFill>
                  <a:srgbClr val="FF0000"/>
                </a:solidFill>
              </a:rPr>
              <a:t>R</a:t>
            </a:r>
            <a:r>
              <a:rPr kumimoji="1" lang="en-US" altLang="zh-CN" sz="2000" i="1" baseline="-25000" dirty="0">
                <a:solidFill>
                  <a:srgbClr val="FF0000"/>
                </a:solidFill>
              </a:rPr>
              <a:t>t+1</a:t>
            </a:r>
            <a:endParaRPr kumimoji="1" lang="ja-JP" altLang="en-US" sz="2000" dirty="0">
              <a:solidFill>
                <a:srgbClr val="FF0000"/>
              </a:solidFill>
            </a:endParaRPr>
          </a:p>
        </p:txBody>
      </p:sp>
      <p:sp>
        <p:nvSpPr>
          <p:cNvPr id="21" name="テキスト ボックス 20">
            <a:extLst>
              <a:ext uri="{FF2B5EF4-FFF2-40B4-BE49-F238E27FC236}">
                <a16:creationId xmlns:a16="http://schemas.microsoft.com/office/drawing/2014/main" id="{D8105252-4452-4667-BAE2-7422146EEB1B}"/>
              </a:ext>
            </a:extLst>
          </p:cNvPr>
          <p:cNvSpPr txBox="1"/>
          <p:nvPr/>
        </p:nvSpPr>
        <p:spPr>
          <a:xfrm>
            <a:off x="6082466" y="4166086"/>
            <a:ext cx="633808" cy="400110"/>
          </a:xfrm>
          <a:prstGeom prst="rect">
            <a:avLst/>
          </a:prstGeom>
          <a:noFill/>
        </p:spPr>
        <p:txBody>
          <a:bodyPr wrap="square" rtlCol="0">
            <a:spAutoFit/>
          </a:bodyPr>
          <a:lstStyle/>
          <a:p>
            <a:pPr algn="ctr"/>
            <a:r>
              <a:rPr kumimoji="1" lang="en-US" altLang="zh-CN" sz="2000" dirty="0">
                <a:solidFill>
                  <a:srgbClr val="92D050"/>
                </a:solidFill>
              </a:rPr>
              <a:t>S</a:t>
            </a:r>
            <a:r>
              <a:rPr kumimoji="1" lang="en-US" altLang="zh-CN" sz="2000" i="1" baseline="-25000" dirty="0">
                <a:solidFill>
                  <a:srgbClr val="92D050"/>
                </a:solidFill>
              </a:rPr>
              <a:t>t+2</a:t>
            </a:r>
            <a:endParaRPr kumimoji="1" lang="ja-JP" altLang="en-US" sz="2000" dirty="0"/>
          </a:p>
        </p:txBody>
      </p:sp>
      <p:cxnSp>
        <p:nvCxnSpPr>
          <p:cNvPr id="24" name="直線矢印コネクタ 23">
            <a:extLst>
              <a:ext uri="{FF2B5EF4-FFF2-40B4-BE49-F238E27FC236}">
                <a16:creationId xmlns:a16="http://schemas.microsoft.com/office/drawing/2014/main" id="{F0B16341-CA86-466E-A600-6CD055030940}"/>
              </a:ext>
            </a:extLst>
          </p:cNvPr>
          <p:cNvCxnSpPr>
            <a:stCxn id="8" idx="3"/>
            <a:endCxn id="9" idx="1"/>
          </p:cNvCxnSpPr>
          <p:nvPr/>
        </p:nvCxnSpPr>
        <p:spPr>
          <a:xfrm>
            <a:off x="1918385" y="4366141"/>
            <a:ext cx="6306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線矢印コネクタ 25">
            <a:extLst>
              <a:ext uri="{FF2B5EF4-FFF2-40B4-BE49-F238E27FC236}">
                <a16:creationId xmlns:a16="http://schemas.microsoft.com/office/drawing/2014/main" id="{E10AE431-B06A-4AAA-996F-508466877A6D}"/>
              </a:ext>
            </a:extLst>
          </p:cNvPr>
          <p:cNvCxnSpPr>
            <a:stCxn id="9" idx="3"/>
            <a:endCxn id="15" idx="1"/>
          </p:cNvCxnSpPr>
          <p:nvPr/>
        </p:nvCxnSpPr>
        <p:spPr>
          <a:xfrm>
            <a:off x="3016435" y="4366141"/>
            <a:ext cx="6107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線矢印コネクタ 27">
            <a:extLst>
              <a:ext uri="{FF2B5EF4-FFF2-40B4-BE49-F238E27FC236}">
                <a16:creationId xmlns:a16="http://schemas.microsoft.com/office/drawing/2014/main" id="{63386A99-E95C-4A9D-8F3A-2143D9BC4B43}"/>
              </a:ext>
            </a:extLst>
          </p:cNvPr>
          <p:cNvCxnSpPr>
            <a:cxnSpLocks/>
            <a:stCxn id="9" idx="3"/>
            <a:endCxn id="13" idx="1"/>
          </p:cNvCxnSpPr>
          <p:nvPr/>
        </p:nvCxnSpPr>
        <p:spPr>
          <a:xfrm>
            <a:off x="3016435" y="4366141"/>
            <a:ext cx="610762" cy="4299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直線矢印コネクタ 31">
            <a:extLst>
              <a:ext uri="{FF2B5EF4-FFF2-40B4-BE49-F238E27FC236}">
                <a16:creationId xmlns:a16="http://schemas.microsoft.com/office/drawing/2014/main" id="{04D5CE58-CB3A-4978-AEF9-BEEEE541EF7D}"/>
              </a:ext>
            </a:extLst>
          </p:cNvPr>
          <p:cNvCxnSpPr>
            <a:stCxn id="15" idx="3"/>
            <a:endCxn id="17" idx="1"/>
          </p:cNvCxnSpPr>
          <p:nvPr/>
        </p:nvCxnSpPr>
        <p:spPr>
          <a:xfrm>
            <a:off x="4261004" y="4366141"/>
            <a:ext cx="60309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直線矢印コネクタ 33">
            <a:extLst>
              <a:ext uri="{FF2B5EF4-FFF2-40B4-BE49-F238E27FC236}">
                <a16:creationId xmlns:a16="http://schemas.microsoft.com/office/drawing/2014/main" id="{2C439C42-0E06-4E59-84A4-FB920EE474FC}"/>
              </a:ext>
            </a:extLst>
          </p:cNvPr>
          <p:cNvCxnSpPr>
            <a:cxnSpLocks/>
            <a:stCxn id="17" idx="3"/>
            <a:endCxn id="21" idx="1"/>
          </p:cNvCxnSpPr>
          <p:nvPr/>
        </p:nvCxnSpPr>
        <p:spPr>
          <a:xfrm>
            <a:off x="5466656" y="4366141"/>
            <a:ext cx="6158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線矢印コネクタ 35">
            <a:extLst>
              <a:ext uri="{FF2B5EF4-FFF2-40B4-BE49-F238E27FC236}">
                <a16:creationId xmlns:a16="http://schemas.microsoft.com/office/drawing/2014/main" id="{FB0D188F-CF69-484A-997B-F13EF153A074}"/>
              </a:ext>
            </a:extLst>
          </p:cNvPr>
          <p:cNvCxnSpPr>
            <a:cxnSpLocks/>
            <a:stCxn id="17" idx="3"/>
            <a:endCxn id="19" idx="1"/>
          </p:cNvCxnSpPr>
          <p:nvPr/>
        </p:nvCxnSpPr>
        <p:spPr>
          <a:xfrm>
            <a:off x="5466656" y="4366141"/>
            <a:ext cx="615811" cy="4299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0" name="図 39">
            <a:extLst>
              <a:ext uri="{FF2B5EF4-FFF2-40B4-BE49-F238E27FC236}">
                <a16:creationId xmlns:a16="http://schemas.microsoft.com/office/drawing/2014/main" id="{6066C73D-746C-4223-A6F4-727DEDAE9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5081" y="4792445"/>
            <a:ext cx="1526360" cy="333325"/>
          </a:xfrm>
          <a:prstGeom prst="rect">
            <a:avLst/>
          </a:prstGeom>
        </p:spPr>
      </p:pic>
      <p:pic>
        <p:nvPicPr>
          <p:cNvPr id="42" name="図 41">
            <a:extLst>
              <a:ext uri="{FF2B5EF4-FFF2-40B4-BE49-F238E27FC236}">
                <a16:creationId xmlns:a16="http://schemas.microsoft.com/office/drawing/2014/main" id="{9DECA2B1-D19E-43AF-8167-923CCAEF4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2600" y="4791432"/>
            <a:ext cx="1807492" cy="333326"/>
          </a:xfrm>
          <a:prstGeom prst="rect">
            <a:avLst/>
          </a:prstGeom>
        </p:spPr>
      </p:pic>
      <p:pic>
        <p:nvPicPr>
          <p:cNvPr id="44" name="図 43">
            <a:extLst>
              <a:ext uri="{FF2B5EF4-FFF2-40B4-BE49-F238E27FC236}">
                <a16:creationId xmlns:a16="http://schemas.microsoft.com/office/drawing/2014/main" id="{B36403EC-B77D-44BD-BEB7-CC4F6F7A9B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1441" y="3739948"/>
            <a:ext cx="1577778" cy="268688"/>
          </a:xfrm>
          <a:prstGeom prst="rect">
            <a:avLst/>
          </a:prstGeom>
        </p:spPr>
      </p:pic>
      <p:pic>
        <p:nvPicPr>
          <p:cNvPr id="46" name="図 45">
            <a:extLst>
              <a:ext uri="{FF2B5EF4-FFF2-40B4-BE49-F238E27FC236}">
                <a16:creationId xmlns:a16="http://schemas.microsoft.com/office/drawing/2014/main" id="{9A72AFA1-6494-4E65-BFB2-5E49D5D60F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1472" y="3743890"/>
            <a:ext cx="1895796" cy="264746"/>
          </a:xfrm>
          <a:prstGeom prst="rect">
            <a:avLst/>
          </a:prstGeom>
        </p:spPr>
      </p:pic>
      <p:sp>
        <p:nvSpPr>
          <p:cNvPr id="50" name="テキスト ボックス 49">
            <a:extLst>
              <a:ext uri="{FF2B5EF4-FFF2-40B4-BE49-F238E27FC236}">
                <a16:creationId xmlns:a16="http://schemas.microsoft.com/office/drawing/2014/main" id="{B98202A9-A5CB-4A64-A9EB-27486776F9D7}"/>
              </a:ext>
            </a:extLst>
          </p:cNvPr>
          <p:cNvSpPr txBox="1"/>
          <p:nvPr/>
        </p:nvSpPr>
        <p:spPr>
          <a:xfrm>
            <a:off x="7316630" y="4181475"/>
            <a:ext cx="509189" cy="369332"/>
          </a:xfrm>
          <a:prstGeom prst="rect">
            <a:avLst/>
          </a:prstGeom>
          <a:noFill/>
        </p:spPr>
        <p:txBody>
          <a:bodyPr wrap="square" rtlCol="0">
            <a:spAutoFit/>
          </a:bodyPr>
          <a:lstStyle/>
          <a:p>
            <a:pPr algn="ctr"/>
            <a:r>
              <a:rPr kumimoji="1" lang="en-US" altLang="ja-JP" dirty="0"/>
              <a:t>…</a:t>
            </a:r>
            <a:endParaRPr kumimoji="1" lang="ja-JP" altLang="en-US" dirty="0"/>
          </a:p>
        </p:txBody>
      </p:sp>
      <p:cxnSp>
        <p:nvCxnSpPr>
          <p:cNvPr id="52" name="直線矢印コネクタ 51">
            <a:extLst>
              <a:ext uri="{FF2B5EF4-FFF2-40B4-BE49-F238E27FC236}">
                <a16:creationId xmlns:a16="http://schemas.microsoft.com/office/drawing/2014/main" id="{D11C952C-709B-4255-A1EC-15DF8FE32765}"/>
              </a:ext>
            </a:extLst>
          </p:cNvPr>
          <p:cNvCxnSpPr>
            <a:stCxn id="21" idx="3"/>
            <a:endCxn id="50" idx="1"/>
          </p:cNvCxnSpPr>
          <p:nvPr/>
        </p:nvCxnSpPr>
        <p:spPr>
          <a:xfrm>
            <a:off x="6716274" y="4366141"/>
            <a:ext cx="60035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テキスト ボックス 3">
            <a:extLst>
              <a:ext uri="{FF2B5EF4-FFF2-40B4-BE49-F238E27FC236}">
                <a16:creationId xmlns:a16="http://schemas.microsoft.com/office/drawing/2014/main" id="{4E378F1D-AD96-4166-BFED-E7B099B09B08}"/>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357260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par>
                                <p:cTn id="75" presetID="10"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fade">
                                      <p:cBhvr>
                                        <p:cTn id="95" dur="500"/>
                                        <p:tgtEl>
                                          <p:spTgt spid="5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fade">
                                      <p:cBhvr>
                                        <p:cTn id="9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55" grpId="0" animBg="1"/>
      <p:bldP spid="54" grpId="0" animBg="1"/>
      <p:bldP spid="9" grpId="0"/>
      <p:bldP spid="13" grpId="0"/>
      <p:bldP spid="15" grpId="0"/>
      <p:bldP spid="17" grpId="0"/>
      <p:bldP spid="19" grpId="0"/>
      <p:bldP spid="21" grpId="0"/>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A2BF74-8D19-4147-9F58-2B414F0015EA}"/>
              </a:ext>
            </a:extLst>
          </p:cNvPr>
          <p:cNvSpPr>
            <a:spLocks noGrp="1"/>
          </p:cNvSpPr>
          <p:nvPr>
            <p:ph type="title"/>
          </p:nvPr>
        </p:nvSpPr>
        <p:spPr/>
        <p:txBody>
          <a:bodyPr/>
          <a:lstStyle/>
          <a:p>
            <a:r>
              <a:rPr kumimoji="1" lang="ja-JP" altLang="en-US" dirty="0"/>
              <a:t>階層</a:t>
            </a:r>
          </a:p>
        </p:txBody>
      </p:sp>
      <p:sp>
        <p:nvSpPr>
          <p:cNvPr id="4" name="フローチャート: 結合子 3">
            <a:extLst>
              <a:ext uri="{FF2B5EF4-FFF2-40B4-BE49-F238E27FC236}">
                <a16:creationId xmlns:a16="http://schemas.microsoft.com/office/drawing/2014/main" id="{D96CC7D3-4EB2-40DD-A322-746ECDE7FBE9}"/>
              </a:ext>
            </a:extLst>
          </p:cNvPr>
          <p:cNvSpPr/>
          <p:nvPr/>
        </p:nvSpPr>
        <p:spPr>
          <a:xfrm>
            <a:off x="1348318" y="1221701"/>
            <a:ext cx="6860153" cy="4920512"/>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 name="フローチャート: 結合子 5">
            <a:extLst>
              <a:ext uri="{FF2B5EF4-FFF2-40B4-BE49-F238E27FC236}">
                <a16:creationId xmlns:a16="http://schemas.microsoft.com/office/drawing/2014/main" id="{3494846F-563C-4F95-8E22-EB08B1B3915F}"/>
              </a:ext>
            </a:extLst>
          </p:cNvPr>
          <p:cNvSpPr/>
          <p:nvPr/>
        </p:nvSpPr>
        <p:spPr>
          <a:xfrm>
            <a:off x="2989194" y="1657614"/>
            <a:ext cx="5120667" cy="3948873"/>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フローチャート: 結合子 7">
            <a:extLst>
              <a:ext uri="{FF2B5EF4-FFF2-40B4-BE49-F238E27FC236}">
                <a16:creationId xmlns:a16="http://schemas.microsoft.com/office/drawing/2014/main" id="{6B300F9F-2426-4C48-9FA3-D500219C37A1}"/>
              </a:ext>
            </a:extLst>
          </p:cNvPr>
          <p:cNvSpPr/>
          <p:nvPr/>
        </p:nvSpPr>
        <p:spPr>
          <a:xfrm>
            <a:off x="3605104" y="2139883"/>
            <a:ext cx="2357696" cy="1860999"/>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010B696-1118-48E7-A6D2-338B4843EF8A}"/>
              </a:ext>
            </a:extLst>
          </p:cNvPr>
          <p:cNvSpPr txBox="1"/>
          <p:nvPr/>
        </p:nvSpPr>
        <p:spPr>
          <a:xfrm>
            <a:off x="3290223" y="4148514"/>
            <a:ext cx="1422184" cy="461665"/>
          </a:xfrm>
          <a:prstGeom prst="rect">
            <a:avLst/>
          </a:prstGeom>
          <a:noFill/>
        </p:spPr>
        <p:txBody>
          <a:bodyPr wrap="none" rtlCol="0">
            <a:spAutoFit/>
          </a:bodyPr>
          <a:lstStyle/>
          <a:p>
            <a:r>
              <a:rPr kumimoji="1" lang="ja-JP" altLang="en-US" sz="2400" b="1" dirty="0"/>
              <a:t>機械学習</a:t>
            </a:r>
          </a:p>
        </p:txBody>
      </p:sp>
      <p:sp>
        <p:nvSpPr>
          <p:cNvPr id="11" name="テキスト ボックス 10">
            <a:extLst>
              <a:ext uri="{FF2B5EF4-FFF2-40B4-BE49-F238E27FC236}">
                <a16:creationId xmlns:a16="http://schemas.microsoft.com/office/drawing/2014/main" id="{962BACE5-BC0B-47FD-A03C-FA6B3D922C06}"/>
              </a:ext>
            </a:extLst>
          </p:cNvPr>
          <p:cNvSpPr txBox="1"/>
          <p:nvPr/>
        </p:nvSpPr>
        <p:spPr>
          <a:xfrm>
            <a:off x="3785809" y="3088055"/>
            <a:ext cx="1943160" cy="615553"/>
          </a:xfrm>
          <a:prstGeom prst="rect">
            <a:avLst/>
          </a:prstGeom>
          <a:noFill/>
        </p:spPr>
        <p:txBody>
          <a:bodyPr wrap="none" rtlCol="0">
            <a:spAutoFit/>
          </a:bodyPr>
          <a:lstStyle/>
          <a:p>
            <a:pPr algn="ctr"/>
            <a:r>
              <a:rPr kumimoji="1" lang="ja-JP" altLang="en-US" b="1" dirty="0"/>
              <a:t>深層学習</a:t>
            </a:r>
            <a:endParaRPr kumimoji="1" lang="en-US" altLang="ja-JP" b="1" dirty="0"/>
          </a:p>
          <a:p>
            <a:pPr algn="ctr"/>
            <a:r>
              <a:rPr kumimoji="1" lang="en-US" altLang="ja-JP" sz="1600" dirty="0"/>
              <a:t>(</a:t>
            </a:r>
            <a:r>
              <a:rPr kumimoji="1" lang="ja-JP" altLang="en-US" sz="1600" dirty="0"/>
              <a:t>ディープラーニング</a:t>
            </a:r>
            <a:r>
              <a:rPr kumimoji="1" lang="en-US" altLang="ja-JP" sz="1600" dirty="0"/>
              <a:t>)</a:t>
            </a:r>
            <a:endParaRPr kumimoji="1" lang="ja-JP" altLang="en-US" sz="1600" dirty="0"/>
          </a:p>
        </p:txBody>
      </p:sp>
      <p:sp>
        <p:nvSpPr>
          <p:cNvPr id="13" name="テキスト ボックス 12">
            <a:extLst>
              <a:ext uri="{FF2B5EF4-FFF2-40B4-BE49-F238E27FC236}">
                <a16:creationId xmlns:a16="http://schemas.microsoft.com/office/drawing/2014/main" id="{CFCBE0B7-4824-4CD6-9CBA-48F0DBFED08A}"/>
              </a:ext>
            </a:extLst>
          </p:cNvPr>
          <p:cNvSpPr txBox="1"/>
          <p:nvPr/>
        </p:nvSpPr>
        <p:spPr>
          <a:xfrm>
            <a:off x="1552787" y="2930593"/>
            <a:ext cx="1422184" cy="461665"/>
          </a:xfrm>
          <a:prstGeom prst="rect">
            <a:avLst/>
          </a:prstGeom>
          <a:noFill/>
        </p:spPr>
        <p:txBody>
          <a:bodyPr wrap="none" rtlCol="0">
            <a:spAutoFit/>
          </a:bodyPr>
          <a:lstStyle/>
          <a:p>
            <a:r>
              <a:rPr kumimoji="1" lang="ja-JP" altLang="en-US" sz="2400" b="1" dirty="0"/>
              <a:t>人工知能</a:t>
            </a:r>
          </a:p>
        </p:txBody>
      </p:sp>
      <p:sp>
        <p:nvSpPr>
          <p:cNvPr id="15" name="フローチャート: 結合子 14">
            <a:extLst>
              <a:ext uri="{FF2B5EF4-FFF2-40B4-BE49-F238E27FC236}">
                <a16:creationId xmlns:a16="http://schemas.microsoft.com/office/drawing/2014/main" id="{5273FD67-4A62-4E6E-9F4B-EEFFD655BE57}"/>
              </a:ext>
            </a:extLst>
          </p:cNvPr>
          <p:cNvSpPr/>
          <p:nvPr/>
        </p:nvSpPr>
        <p:spPr>
          <a:xfrm>
            <a:off x="3708059" y="2552639"/>
            <a:ext cx="851464" cy="583379"/>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solidFill>
                  <a:schemeClr val="tx1"/>
                </a:solidFill>
              </a:rPr>
              <a:t>CNN</a:t>
            </a:r>
            <a:endParaRPr kumimoji="1" lang="ja-JP" altLang="en-US" dirty="0">
              <a:solidFill>
                <a:schemeClr val="tx1"/>
              </a:solidFill>
            </a:endParaRPr>
          </a:p>
        </p:txBody>
      </p:sp>
      <p:sp>
        <p:nvSpPr>
          <p:cNvPr id="17" name="フローチャート: 結合子 16">
            <a:extLst>
              <a:ext uri="{FF2B5EF4-FFF2-40B4-BE49-F238E27FC236}">
                <a16:creationId xmlns:a16="http://schemas.microsoft.com/office/drawing/2014/main" id="{94EF8713-A820-4FB1-82CA-E105BEF6C69B}"/>
              </a:ext>
            </a:extLst>
          </p:cNvPr>
          <p:cNvSpPr/>
          <p:nvPr/>
        </p:nvSpPr>
        <p:spPr>
          <a:xfrm>
            <a:off x="5072637" y="2638904"/>
            <a:ext cx="851464" cy="583379"/>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solidFill>
                  <a:schemeClr val="tx1"/>
                </a:solidFill>
              </a:rPr>
              <a:t>RNN</a:t>
            </a:r>
            <a:endParaRPr kumimoji="1" lang="ja-JP" altLang="en-US" dirty="0">
              <a:solidFill>
                <a:schemeClr val="tx1"/>
              </a:solidFill>
            </a:endParaRPr>
          </a:p>
        </p:txBody>
      </p:sp>
      <p:sp>
        <p:nvSpPr>
          <p:cNvPr id="19" name="フローチャート: 結合子 18">
            <a:extLst>
              <a:ext uri="{FF2B5EF4-FFF2-40B4-BE49-F238E27FC236}">
                <a16:creationId xmlns:a16="http://schemas.microsoft.com/office/drawing/2014/main" id="{8CC5B5E3-5597-4CDF-B91B-095055D3D850}"/>
              </a:ext>
            </a:extLst>
          </p:cNvPr>
          <p:cNvSpPr/>
          <p:nvPr/>
        </p:nvSpPr>
        <p:spPr>
          <a:xfrm>
            <a:off x="4400563" y="2187960"/>
            <a:ext cx="932424" cy="555122"/>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solidFill>
                  <a:schemeClr val="tx1"/>
                </a:solidFill>
              </a:rPr>
              <a:t>GAN</a:t>
            </a:r>
            <a:endParaRPr kumimoji="1" lang="ja-JP" altLang="en-US" dirty="0">
              <a:solidFill>
                <a:schemeClr val="tx1"/>
              </a:solidFill>
            </a:endParaRPr>
          </a:p>
        </p:txBody>
      </p:sp>
      <p:sp>
        <p:nvSpPr>
          <p:cNvPr id="21" name="フローチャート: 結合子 20">
            <a:extLst>
              <a:ext uri="{FF2B5EF4-FFF2-40B4-BE49-F238E27FC236}">
                <a16:creationId xmlns:a16="http://schemas.microsoft.com/office/drawing/2014/main" id="{79907346-2B7A-4A39-B2C2-033F31DB2DAC}"/>
              </a:ext>
            </a:extLst>
          </p:cNvPr>
          <p:cNvSpPr/>
          <p:nvPr/>
        </p:nvSpPr>
        <p:spPr>
          <a:xfrm>
            <a:off x="6107983" y="2900631"/>
            <a:ext cx="962120" cy="583379"/>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solidFill>
                  <a:schemeClr val="tx1"/>
                </a:solidFill>
              </a:rPr>
              <a:t>SVM</a:t>
            </a:r>
            <a:endParaRPr kumimoji="1" lang="ja-JP" altLang="en-US" dirty="0">
              <a:solidFill>
                <a:schemeClr val="tx1"/>
              </a:solidFill>
            </a:endParaRPr>
          </a:p>
        </p:txBody>
      </p:sp>
      <p:sp>
        <p:nvSpPr>
          <p:cNvPr id="23" name="フローチャート: 結合子 22">
            <a:extLst>
              <a:ext uri="{FF2B5EF4-FFF2-40B4-BE49-F238E27FC236}">
                <a16:creationId xmlns:a16="http://schemas.microsoft.com/office/drawing/2014/main" id="{6F8187D9-C508-4807-B388-3224112FC2E7}"/>
              </a:ext>
            </a:extLst>
          </p:cNvPr>
          <p:cNvSpPr/>
          <p:nvPr/>
        </p:nvSpPr>
        <p:spPr>
          <a:xfrm>
            <a:off x="4778395" y="3895319"/>
            <a:ext cx="2357696" cy="1468531"/>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solidFill>
                <a:schemeClr val="tx1"/>
              </a:solidFill>
            </a:endParaRPr>
          </a:p>
        </p:txBody>
      </p:sp>
      <p:sp>
        <p:nvSpPr>
          <p:cNvPr id="24" name="テキスト ボックス 23">
            <a:extLst>
              <a:ext uri="{FF2B5EF4-FFF2-40B4-BE49-F238E27FC236}">
                <a16:creationId xmlns:a16="http://schemas.microsoft.com/office/drawing/2014/main" id="{077C760C-68A1-43E6-A91E-70B26C15DDE2}"/>
              </a:ext>
            </a:extLst>
          </p:cNvPr>
          <p:cNvSpPr txBox="1"/>
          <p:nvPr/>
        </p:nvSpPr>
        <p:spPr>
          <a:xfrm>
            <a:off x="5122178" y="4912338"/>
            <a:ext cx="1721714" cy="338554"/>
          </a:xfrm>
          <a:prstGeom prst="rect">
            <a:avLst/>
          </a:prstGeom>
          <a:noFill/>
        </p:spPr>
        <p:txBody>
          <a:bodyPr wrap="square" rtlCol="0">
            <a:spAutoFit/>
          </a:bodyPr>
          <a:lstStyle/>
          <a:p>
            <a:r>
              <a:rPr kumimoji="1" lang="ja-JP" altLang="en-US" sz="1600" b="1" dirty="0"/>
              <a:t>アンサンブル学習</a:t>
            </a:r>
          </a:p>
        </p:txBody>
      </p:sp>
      <p:sp>
        <p:nvSpPr>
          <p:cNvPr id="26" name="フローチャート: 結合子 25">
            <a:extLst>
              <a:ext uri="{FF2B5EF4-FFF2-40B4-BE49-F238E27FC236}">
                <a16:creationId xmlns:a16="http://schemas.microsoft.com/office/drawing/2014/main" id="{0AB82409-64DA-43B4-B65A-37AB92D31EDD}"/>
              </a:ext>
            </a:extLst>
          </p:cNvPr>
          <p:cNvSpPr/>
          <p:nvPr/>
        </p:nvSpPr>
        <p:spPr>
          <a:xfrm>
            <a:off x="5009637" y="4041897"/>
            <a:ext cx="1079782" cy="622908"/>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400" dirty="0">
              <a:solidFill>
                <a:schemeClr val="tx1"/>
              </a:solidFill>
            </a:endParaRPr>
          </a:p>
        </p:txBody>
      </p:sp>
      <p:sp>
        <p:nvSpPr>
          <p:cNvPr id="27" name="テキスト ボックス 26">
            <a:extLst>
              <a:ext uri="{FF2B5EF4-FFF2-40B4-BE49-F238E27FC236}">
                <a16:creationId xmlns:a16="http://schemas.microsoft.com/office/drawing/2014/main" id="{D76B7EB5-FB92-4452-8F81-4C3D2929EB34}"/>
              </a:ext>
            </a:extLst>
          </p:cNvPr>
          <p:cNvSpPr txBox="1"/>
          <p:nvPr/>
        </p:nvSpPr>
        <p:spPr>
          <a:xfrm>
            <a:off x="5019063" y="4148381"/>
            <a:ext cx="1082989" cy="369332"/>
          </a:xfrm>
          <a:prstGeom prst="rect">
            <a:avLst/>
          </a:prstGeom>
          <a:noFill/>
        </p:spPr>
        <p:txBody>
          <a:bodyPr wrap="none" rtlCol="0">
            <a:spAutoFit/>
          </a:bodyPr>
          <a:lstStyle/>
          <a:p>
            <a:r>
              <a:rPr kumimoji="1" lang="en-US" altLang="ja-JP" sz="1800" dirty="0">
                <a:solidFill>
                  <a:schemeClr val="tx1"/>
                </a:solidFill>
              </a:rPr>
              <a:t>AdaBoost</a:t>
            </a:r>
            <a:endParaRPr kumimoji="1" lang="ja-JP" altLang="en-US" sz="1800" dirty="0">
              <a:solidFill>
                <a:schemeClr val="tx1"/>
              </a:solidFill>
            </a:endParaRPr>
          </a:p>
        </p:txBody>
      </p:sp>
      <p:sp>
        <p:nvSpPr>
          <p:cNvPr id="28" name="フローチャート: 結合子 27">
            <a:extLst>
              <a:ext uri="{FF2B5EF4-FFF2-40B4-BE49-F238E27FC236}">
                <a16:creationId xmlns:a16="http://schemas.microsoft.com/office/drawing/2014/main" id="{FC5C01B8-727A-4B47-AFEC-2F4684ABF439}"/>
              </a:ext>
            </a:extLst>
          </p:cNvPr>
          <p:cNvSpPr/>
          <p:nvPr/>
        </p:nvSpPr>
        <p:spPr>
          <a:xfrm>
            <a:off x="6016171" y="4333047"/>
            <a:ext cx="1053932" cy="622908"/>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1400" dirty="0">
              <a:solidFill>
                <a:schemeClr val="tx1"/>
              </a:solidFill>
            </a:endParaRPr>
          </a:p>
        </p:txBody>
      </p:sp>
      <p:sp>
        <p:nvSpPr>
          <p:cNvPr id="30" name="テキスト ボックス 29">
            <a:extLst>
              <a:ext uri="{FF2B5EF4-FFF2-40B4-BE49-F238E27FC236}">
                <a16:creationId xmlns:a16="http://schemas.microsoft.com/office/drawing/2014/main" id="{5DBA4D6F-644C-4B3A-9B6C-82B8AC53D41B}"/>
              </a:ext>
            </a:extLst>
          </p:cNvPr>
          <p:cNvSpPr txBox="1"/>
          <p:nvPr/>
        </p:nvSpPr>
        <p:spPr>
          <a:xfrm>
            <a:off x="6109510" y="4372794"/>
            <a:ext cx="928459" cy="584775"/>
          </a:xfrm>
          <a:prstGeom prst="rect">
            <a:avLst/>
          </a:prstGeom>
          <a:noFill/>
        </p:spPr>
        <p:txBody>
          <a:bodyPr wrap="none" rtlCol="0">
            <a:spAutoFit/>
          </a:bodyPr>
          <a:lstStyle/>
          <a:p>
            <a:pPr algn="ctr"/>
            <a:r>
              <a:rPr kumimoji="1" lang="en-US" altLang="ja-JP" sz="1600" dirty="0">
                <a:solidFill>
                  <a:schemeClr val="tx1"/>
                </a:solidFill>
              </a:rPr>
              <a:t>Random</a:t>
            </a:r>
            <a:r>
              <a:rPr kumimoji="1" lang="ja-JP" altLang="en-US" sz="1600" dirty="0"/>
              <a:t> </a:t>
            </a:r>
            <a:endParaRPr kumimoji="1" lang="en-US" altLang="ja-JP" sz="1600" dirty="0"/>
          </a:p>
          <a:p>
            <a:pPr algn="ctr"/>
            <a:r>
              <a:rPr kumimoji="1" lang="en-US" altLang="ja-JP" sz="1600" dirty="0">
                <a:solidFill>
                  <a:schemeClr val="tx1"/>
                </a:solidFill>
              </a:rPr>
              <a:t>Forest</a:t>
            </a:r>
            <a:endParaRPr kumimoji="1" lang="ja-JP" altLang="en-US" sz="1600" dirty="0">
              <a:solidFill>
                <a:schemeClr val="tx1"/>
              </a:solidFill>
            </a:endParaRPr>
          </a:p>
        </p:txBody>
      </p:sp>
      <p:sp>
        <p:nvSpPr>
          <p:cNvPr id="32" name="フローチャート: 結合子 31">
            <a:extLst>
              <a:ext uri="{FF2B5EF4-FFF2-40B4-BE49-F238E27FC236}">
                <a16:creationId xmlns:a16="http://schemas.microsoft.com/office/drawing/2014/main" id="{DCF0B68D-D4CA-4F10-A819-E159F390F023}"/>
              </a:ext>
            </a:extLst>
          </p:cNvPr>
          <p:cNvSpPr/>
          <p:nvPr/>
        </p:nvSpPr>
        <p:spPr>
          <a:xfrm>
            <a:off x="6773638" y="3503979"/>
            <a:ext cx="962120" cy="583379"/>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solidFill>
                  <a:schemeClr val="tx1"/>
                </a:solidFill>
              </a:rPr>
              <a:t>RVM</a:t>
            </a:r>
            <a:endParaRPr kumimoji="1" lang="ja-JP" altLang="en-US" dirty="0">
              <a:solidFill>
                <a:schemeClr val="tx1"/>
              </a:solidFill>
            </a:endParaRPr>
          </a:p>
        </p:txBody>
      </p:sp>
      <p:sp>
        <p:nvSpPr>
          <p:cNvPr id="34" name="フローチャート: 結合子 33">
            <a:extLst>
              <a:ext uri="{FF2B5EF4-FFF2-40B4-BE49-F238E27FC236}">
                <a16:creationId xmlns:a16="http://schemas.microsoft.com/office/drawing/2014/main" id="{85D6BE93-4DD1-446F-80E7-52C392BBD991}"/>
              </a:ext>
            </a:extLst>
          </p:cNvPr>
          <p:cNvSpPr/>
          <p:nvPr/>
        </p:nvSpPr>
        <p:spPr>
          <a:xfrm>
            <a:off x="6174244" y="2145841"/>
            <a:ext cx="962120" cy="583379"/>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solidFill>
                  <a:schemeClr val="tx1"/>
                </a:solidFill>
              </a:rPr>
              <a:t>…</a:t>
            </a:r>
            <a:endParaRPr kumimoji="1" lang="ja-JP" altLang="en-US" dirty="0">
              <a:solidFill>
                <a:schemeClr val="tx1"/>
              </a:solidFill>
            </a:endParaRPr>
          </a:p>
        </p:txBody>
      </p:sp>
      <p:sp>
        <p:nvSpPr>
          <p:cNvPr id="36" name="フローチャート: 結合子 35">
            <a:extLst>
              <a:ext uri="{FF2B5EF4-FFF2-40B4-BE49-F238E27FC236}">
                <a16:creationId xmlns:a16="http://schemas.microsoft.com/office/drawing/2014/main" id="{0B81A883-863F-4F95-8DE1-C16120CE394A}"/>
              </a:ext>
            </a:extLst>
          </p:cNvPr>
          <p:cNvSpPr/>
          <p:nvPr/>
        </p:nvSpPr>
        <p:spPr>
          <a:xfrm>
            <a:off x="1695154" y="4122498"/>
            <a:ext cx="1430561" cy="868597"/>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solidFill>
                <a:schemeClr val="tx1"/>
              </a:solidFill>
            </a:endParaRPr>
          </a:p>
        </p:txBody>
      </p:sp>
      <p:sp>
        <p:nvSpPr>
          <p:cNvPr id="38" name="テキスト ボックス 37">
            <a:extLst>
              <a:ext uri="{FF2B5EF4-FFF2-40B4-BE49-F238E27FC236}">
                <a16:creationId xmlns:a16="http://schemas.microsoft.com/office/drawing/2014/main" id="{EAE3A461-6F1C-46F7-8D36-8AFFC87958B5}"/>
              </a:ext>
            </a:extLst>
          </p:cNvPr>
          <p:cNvSpPr txBox="1"/>
          <p:nvPr/>
        </p:nvSpPr>
        <p:spPr>
          <a:xfrm>
            <a:off x="1715245" y="4268772"/>
            <a:ext cx="1430561" cy="646331"/>
          </a:xfrm>
          <a:prstGeom prst="rect">
            <a:avLst/>
          </a:prstGeom>
          <a:noFill/>
        </p:spPr>
        <p:txBody>
          <a:bodyPr wrap="square">
            <a:spAutoFit/>
          </a:bodyPr>
          <a:lstStyle/>
          <a:p>
            <a:pPr algn="ctr"/>
            <a:r>
              <a:rPr lang="ja-JP" altLang="en-US" dirty="0"/>
              <a:t>エキスパート</a:t>
            </a:r>
            <a:endParaRPr lang="en-US" altLang="ja-JP" dirty="0"/>
          </a:p>
          <a:p>
            <a:pPr algn="ctr"/>
            <a:r>
              <a:rPr lang="ja-JP" altLang="en-US" dirty="0"/>
              <a:t>システム</a:t>
            </a:r>
          </a:p>
        </p:txBody>
      </p:sp>
      <p:sp>
        <p:nvSpPr>
          <p:cNvPr id="40" name="フローチャート: 結合子 39">
            <a:extLst>
              <a:ext uri="{FF2B5EF4-FFF2-40B4-BE49-F238E27FC236}">
                <a16:creationId xmlns:a16="http://schemas.microsoft.com/office/drawing/2014/main" id="{05260967-13DE-42FE-9C62-EDE2EECD63E7}"/>
              </a:ext>
            </a:extLst>
          </p:cNvPr>
          <p:cNvSpPr/>
          <p:nvPr/>
        </p:nvSpPr>
        <p:spPr>
          <a:xfrm>
            <a:off x="2816370" y="5041492"/>
            <a:ext cx="947706" cy="575421"/>
          </a:xfrm>
          <a:prstGeom prst="flowChartConnector">
            <a:avLst/>
          </a:prstGeom>
          <a:noFill/>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dirty="0">
                <a:solidFill>
                  <a:schemeClr val="tx1"/>
                </a:solidFill>
              </a:rPr>
              <a:t>…</a:t>
            </a:r>
            <a:endParaRPr kumimoji="1" lang="ja-JP" altLang="en-US" dirty="0">
              <a:solidFill>
                <a:schemeClr val="tx1"/>
              </a:solidFill>
            </a:endParaRPr>
          </a:p>
        </p:txBody>
      </p:sp>
      <p:sp>
        <p:nvSpPr>
          <p:cNvPr id="7" name="テキスト ボックス 6">
            <a:extLst>
              <a:ext uri="{FF2B5EF4-FFF2-40B4-BE49-F238E27FC236}">
                <a16:creationId xmlns:a16="http://schemas.microsoft.com/office/drawing/2014/main" id="{A4CDA6DF-34F8-4BD7-86F9-EE2D3F4613B6}"/>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3778767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0E764DF-B408-4C94-B02B-888507AC759C}"/>
              </a:ext>
            </a:extLst>
          </p:cNvPr>
          <p:cNvSpPr/>
          <p:nvPr/>
        </p:nvSpPr>
        <p:spPr>
          <a:xfrm>
            <a:off x="0" y="0"/>
            <a:ext cx="9159711" cy="68619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BD2158B-CAD8-47E0-A02C-121C24EC3A81}"/>
              </a:ext>
            </a:extLst>
          </p:cNvPr>
          <p:cNvSpPr/>
          <p:nvPr/>
        </p:nvSpPr>
        <p:spPr>
          <a:xfrm>
            <a:off x="136688" y="148472"/>
            <a:ext cx="8870623" cy="6561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40B2B12-C244-42B8-8016-8264B2EF9DAD}"/>
              </a:ext>
            </a:extLst>
          </p:cNvPr>
          <p:cNvSpPr>
            <a:spLocks noGrp="1"/>
          </p:cNvSpPr>
          <p:nvPr>
            <p:ph type="title"/>
          </p:nvPr>
        </p:nvSpPr>
        <p:spPr>
          <a:xfrm>
            <a:off x="628650" y="2766219"/>
            <a:ext cx="7886700" cy="1325562"/>
          </a:xfrm>
        </p:spPr>
        <p:txBody>
          <a:bodyPr/>
          <a:lstStyle/>
          <a:p>
            <a:pPr algn="ctr"/>
            <a:r>
              <a:rPr kumimoji="1" lang="ja-JP" altLang="en-US" dirty="0"/>
              <a:t>最適化問題</a:t>
            </a:r>
          </a:p>
        </p:txBody>
      </p:sp>
      <p:sp>
        <p:nvSpPr>
          <p:cNvPr id="4" name="テキスト ボックス 3">
            <a:extLst>
              <a:ext uri="{FF2B5EF4-FFF2-40B4-BE49-F238E27FC236}">
                <a16:creationId xmlns:a16="http://schemas.microsoft.com/office/drawing/2014/main" id="{5B0AB891-F975-4974-8869-F359339BEDF4}"/>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1050548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A2BF74-8D19-4147-9F58-2B414F0015EA}"/>
              </a:ext>
            </a:extLst>
          </p:cNvPr>
          <p:cNvSpPr>
            <a:spLocks noGrp="1"/>
          </p:cNvSpPr>
          <p:nvPr>
            <p:ph type="title"/>
          </p:nvPr>
        </p:nvSpPr>
        <p:spPr/>
        <p:txBody>
          <a:bodyPr/>
          <a:lstStyle/>
          <a:p>
            <a:r>
              <a:rPr kumimoji="1" lang="ja-JP" altLang="en-US" dirty="0"/>
              <a:t>最適化問題</a:t>
            </a:r>
          </a:p>
        </p:txBody>
      </p:sp>
      <p:sp>
        <p:nvSpPr>
          <p:cNvPr id="7" name="テキスト ボックス 6">
            <a:extLst>
              <a:ext uri="{FF2B5EF4-FFF2-40B4-BE49-F238E27FC236}">
                <a16:creationId xmlns:a16="http://schemas.microsoft.com/office/drawing/2014/main" id="{A4CDA6DF-34F8-4BD7-86F9-EE2D3F4613B6}"/>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
        <p:nvSpPr>
          <p:cNvPr id="6" name="コンテンツ プレースホルダー 2">
            <a:extLst>
              <a:ext uri="{FF2B5EF4-FFF2-40B4-BE49-F238E27FC236}">
                <a16:creationId xmlns:a16="http://schemas.microsoft.com/office/drawing/2014/main" id="{D3CFC0FA-C5C9-4441-8F52-5DD134E4FD37}"/>
              </a:ext>
            </a:extLst>
          </p:cNvPr>
          <p:cNvSpPr txBox="1">
            <a:spLocks/>
          </p:cNvSpPr>
          <p:nvPr/>
        </p:nvSpPr>
        <p:spPr>
          <a:xfrm>
            <a:off x="633845" y="1828801"/>
            <a:ext cx="7886700" cy="435133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Wingdings 2" pitchFamily="18" charset="2"/>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kumimoji="1"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kumimoji="1" sz="1350" kern="1200">
                <a:solidFill>
                  <a:schemeClr val="tx1"/>
                </a:solidFill>
                <a:latin typeface="+mn-lt"/>
                <a:ea typeface="+mn-ea"/>
                <a:cs typeface="+mn-cs"/>
              </a:defRPr>
            </a:lvl9pPr>
          </a:lstStyle>
          <a:p>
            <a:pPr marL="0" indent="0">
              <a:buFont typeface="Wingdings 2" pitchFamily="18" charset="2"/>
              <a:buNone/>
            </a:pPr>
            <a:r>
              <a:rPr lang="en-US" altLang="ja-JP" dirty="0">
                <a:solidFill>
                  <a:srgbClr val="FF0000"/>
                </a:solidFill>
              </a:rPr>
              <a:t>Optimization Problem:</a:t>
            </a:r>
          </a:p>
          <a:p>
            <a:pPr marL="0" indent="0">
              <a:buFont typeface="Wingdings 2" pitchFamily="18" charset="2"/>
              <a:buNone/>
            </a:pPr>
            <a:endParaRPr lang="en-US" altLang="ja-JP" b="1" dirty="0"/>
          </a:p>
          <a:p>
            <a:pPr marL="0" indent="0">
              <a:buFont typeface="Wingdings 2" pitchFamily="18" charset="2"/>
              <a:buNone/>
            </a:pPr>
            <a:endParaRPr lang="en-US" altLang="ja-JP" b="1" dirty="0"/>
          </a:p>
          <a:p>
            <a:pPr marL="0" indent="0">
              <a:buFont typeface="Wingdings 2" pitchFamily="18" charset="2"/>
              <a:buNone/>
            </a:pPr>
            <a:endParaRPr lang="en-US" altLang="ja-JP" dirty="0"/>
          </a:p>
          <a:p>
            <a:pPr marL="0" indent="0">
              <a:buFont typeface="Wingdings 2" pitchFamily="18" charset="2"/>
              <a:buNone/>
            </a:pPr>
            <a:r>
              <a:rPr lang="ja-JP" altLang="en-US" dirty="0"/>
              <a:t>　最適化問題とは、与えられた制約条件の下で、ある目的関数を最大または最小にする解を求めること。</a:t>
            </a:r>
            <a:endParaRPr lang="en-US" altLang="ja-JP" dirty="0"/>
          </a:p>
        </p:txBody>
      </p:sp>
      <p:pic>
        <p:nvPicPr>
          <p:cNvPr id="10" name="図 9">
            <a:extLst>
              <a:ext uri="{FF2B5EF4-FFF2-40B4-BE49-F238E27FC236}">
                <a16:creationId xmlns:a16="http://schemas.microsoft.com/office/drawing/2014/main" id="{F0E0DA81-7710-44BB-80F1-12F98829F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603" y="2396220"/>
            <a:ext cx="1118362" cy="427032"/>
          </a:xfrm>
          <a:prstGeom prst="rect">
            <a:avLst/>
          </a:prstGeom>
        </p:spPr>
      </p:pic>
    </p:spTree>
    <p:extLst>
      <p:ext uri="{BB962C8B-B14F-4D97-AF65-F5344CB8AC3E}">
        <p14:creationId xmlns:p14="http://schemas.microsoft.com/office/powerpoint/2010/main" val="97839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A2BF74-8D19-4147-9F58-2B414F0015EA}"/>
              </a:ext>
            </a:extLst>
          </p:cNvPr>
          <p:cNvSpPr>
            <a:spLocks noGrp="1"/>
          </p:cNvSpPr>
          <p:nvPr>
            <p:ph type="title"/>
          </p:nvPr>
        </p:nvSpPr>
        <p:spPr/>
        <p:txBody>
          <a:bodyPr/>
          <a:lstStyle/>
          <a:p>
            <a:r>
              <a:rPr kumimoji="1" lang="ja-JP" altLang="en-US" dirty="0"/>
              <a:t>最適化方法のまとめ</a:t>
            </a:r>
          </a:p>
        </p:txBody>
      </p:sp>
      <p:sp>
        <p:nvSpPr>
          <p:cNvPr id="7" name="テキスト ボックス 6">
            <a:extLst>
              <a:ext uri="{FF2B5EF4-FFF2-40B4-BE49-F238E27FC236}">
                <a16:creationId xmlns:a16="http://schemas.microsoft.com/office/drawing/2014/main" id="{A4CDA6DF-34F8-4BD7-86F9-EE2D3F4613B6}"/>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
        <p:nvSpPr>
          <p:cNvPr id="3" name="コンテンツ プレースホルダー 2">
            <a:extLst>
              <a:ext uri="{FF2B5EF4-FFF2-40B4-BE49-F238E27FC236}">
                <a16:creationId xmlns:a16="http://schemas.microsoft.com/office/drawing/2014/main" id="{17E1E937-44EB-4163-A6E5-7CD67E05451E}"/>
              </a:ext>
            </a:extLst>
          </p:cNvPr>
          <p:cNvSpPr>
            <a:spLocks noGrp="1"/>
          </p:cNvSpPr>
          <p:nvPr>
            <p:ph idx="1"/>
          </p:nvPr>
        </p:nvSpPr>
        <p:spPr>
          <a:xfrm>
            <a:off x="633845" y="1828801"/>
            <a:ext cx="7998878" cy="4351337"/>
          </a:xfrm>
        </p:spPr>
        <p:txBody>
          <a:bodyPr>
            <a:normAutofit/>
          </a:bodyPr>
          <a:lstStyle/>
          <a:p>
            <a:pPr marL="0" indent="0">
              <a:buNone/>
            </a:pPr>
            <a:r>
              <a:rPr lang="ja-JP" altLang="en-US" sz="2400" dirty="0">
                <a:solidFill>
                  <a:srgbClr val="FF0000"/>
                </a:solidFill>
              </a:rPr>
              <a:t>関数の勾配が計算できる場合：</a:t>
            </a:r>
            <a:endParaRPr lang="en-US" altLang="ja-JP" sz="2400" dirty="0">
              <a:solidFill>
                <a:srgbClr val="FF0000"/>
              </a:solidFill>
            </a:endParaRPr>
          </a:p>
          <a:p>
            <a:pPr>
              <a:buFont typeface="Wingdings" panose="05000000000000000000" pitchFamily="2" charset="2"/>
              <a:buChar char="Ø"/>
            </a:pPr>
            <a:r>
              <a:rPr lang="ja-JP" altLang="en-US" sz="2400" dirty="0"/>
              <a:t>制約なし最適化：①勾配降下法</a:t>
            </a:r>
            <a:r>
              <a:rPr lang="en-US" altLang="ja-JP" sz="2400" dirty="0"/>
              <a:t>(</a:t>
            </a:r>
            <a:r>
              <a:rPr lang="ja-JP" altLang="en-US" sz="2400" dirty="0"/>
              <a:t>最急降下法</a:t>
            </a:r>
            <a:r>
              <a:rPr lang="en-US" altLang="ja-JP" sz="2400" dirty="0"/>
              <a:t>) </a:t>
            </a:r>
          </a:p>
          <a:p>
            <a:pPr marL="0" indent="0">
              <a:buNone/>
            </a:pPr>
            <a:r>
              <a:rPr kumimoji="1" lang="ja-JP" altLang="en-US" sz="2400" dirty="0"/>
              <a:t>　　　　　　　　　　　　②ニュートン法</a:t>
            </a:r>
            <a:endParaRPr kumimoji="1" lang="en-US" altLang="ja-JP" sz="2400" dirty="0"/>
          </a:p>
          <a:p>
            <a:pPr marL="0" indent="0">
              <a:buNone/>
            </a:pPr>
            <a:r>
              <a:rPr lang="en-US" altLang="ja-JP" sz="2400" dirty="0"/>
              <a:t>                                    </a:t>
            </a:r>
            <a:r>
              <a:rPr lang="ja-JP" altLang="en-US" sz="2400" dirty="0"/>
              <a:t>等々</a:t>
            </a:r>
            <a:endParaRPr lang="en-US" altLang="ja-JP" sz="2400" dirty="0"/>
          </a:p>
          <a:p>
            <a:pPr>
              <a:buFont typeface="Wingdings" panose="05000000000000000000" pitchFamily="2" charset="2"/>
              <a:buChar char="Ø"/>
            </a:pPr>
            <a:r>
              <a:rPr kumimoji="1" lang="ja-JP" altLang="en-US" sz="2400" dirty="0"/>
              <a:t>制約付き最適化：①ラグランジュの未定乗数法</a:t>
            </a:r>
            <a:endParaRPr kumimoji="1" lang="en-US" altLang="ja-JP" sz="2400" dirty="0"/>
          </a:p>
          <a:p>
            <a:pPr marL="0" indent="0">
              <a:buNone/>
            </a:pPr>
            <a:r>
              <a:rPr lang="ja-JP" altLang="en-US" sz="2400" dirty="0"/>
              <a:t>                                    ②</a:t>
            </a:r>
            <a:r>
              <a:rPr lang="en-US" altLang="ja-JP" sz="2400" dirty="0"/>
              <a:t>KKT</a:t>
            </a:r>
            <a:r>
              <a:rPr lang="ja-JP" altLang="en-US" sz="2400" dirty="0"/>
              <a:t>条件</a:t>
            </a:r>
            <a:endParaRPr lang="en-US" altLang="ja-JP" sz="2400" dirty="0"/>
          </a:p>
          <a:p>
            <a:pPr marL="0" indent="0">
              <a:buNone/>
            </a:pPr>
            <a:r>
              <a:rPr lang="ja-JP" altLang="en-US" sz="2400" dirty="0"/>
              <a:t>　　　　　　　　　　　　 等々</a:t>
            </a:r>
            <a:endParaRPr lang="en-US" altLang="ja-JP" sz="2400" dirty="0"/>
          </a:p>
          <a:p>
            <a:pPr marL="0" indent="0">
              <a:buNone/>
            </a:pPr>
            <a:r>
              <a:rPr lang="ja-JP" altLang="en-US" sz="2400" dirty="0">
                <a:solidFill>
                  <a:srgbClr val="FF0000"/>
                </a:solidFill>
              </a:rPr>
              <a:t>関数の勾配が計算できない場合：</a:t>
            </a:r>
            <a:endParaRPr lang="en-US" altLang="ja-JP" sz="2400" dirty="0">
              <a:solidFill>
                <a:srgbClr val="FF0000"/>
              </a:solidFill>
            </a:endParaRPr>
          </a:p>
          <a:p>
            <a:pPr>
              <a:buFont typeface="Wingdings" panose="05000000000000000000" pitchFamily="2" charset="2"/>
              <a:buChar char="Ø"/>
            </a:pPr>
            <a:r>
              <a:rPr lang="ja-JP" altLang="en-US" sz="2400" dirty="0"/>
              <a:t>進化的計算（</a:t>
            </a:r>
            <a:r>
              <a:rPr lang="en-US" altLang="ja-JP" sz="2400" dirty="0"/>
              <a:t>Evolutionary Computation</a:t>
            </a:r>
            <a:r>
              <a:rPr lang="ja-JP" altLang="en-US" sz="2400" dirty="0"/>
              <a:t>）</a:t>
            </a:r>
            <a:endParaRPr lang="en-US" altLang="ja-JP" sz="2400" dirty="0"/>
          </a:p>
          <a:p>
            <a:pPr marL="0" indent="0">
              <a:buNone/>
            </a:pPr>
            <a:r>
              <a:rPr kumimoji="1" lang="ja-JP" altLang="en-US" sz="2400" dirty="0"/>
              <a:t>    等々</a:t>
            </a:r>
            <a:endParaRPr kumimoji="1" lang="en-US" altLang="ja-JP" sz="2400" dirty="0"/>
          </a:p>
        </p:txBody>
      </p:sp>
    </p:spTree>
    <p:extLst>
      <p:ext uri="{BB962C8B-B14F-4D97-AF65-F5344CB8AC3E}">
        <p14:creationId xmlns:p14="http://schemas.microsoft.com/office/powerpoint/2010/main" val="1001076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進化的計算</a:t>
            </a:r>
          </a:p>
        </p:txBody>
      </p:sp>
      <p:sp>
        <p:nvSpPr>
          <p:cNvPr id="3" name="コンテンツ プレースホルダー 2">
            <a:extLst>
              <a:ext uri="{FF2B5EF4-FFF2-40B4-BE49-F238E27FC236}">
                <a16:creationId xmlns:a16="http://schemas.microsoft.com/office/drawing/2014/main" id="{9AFD63FC-3770-4D00-8449-D3B697248008}"/>
              </a:ext>
            </a:extLst>
          </p:cNvPr>
          <p:cNvSpPr>
            <a:spLocks noGrp="1"/>
          </p:cNvSpPr>
          <p:nvPr>
            <p:ph idx="1"/>
          </p:nvPr>
        </p:nvSpPr>
        <p:spPr>
          <a:xfrm>
            <a:off x="633845" y="1828801"/>
            <a:ext cx="7886700" cy="4351337"/>
          </a:xfrm>
        </p:spPr>
        <p:txBody>
          <a:bodyPr>
            <a:normAutofit/>
          </a:bodyPr>
          <a:lstStyle/>
          <a:p>
            <a:pPr marL="0" indent="0">
              <a:buNone/>
            </a:pPr>
            <a:r>
              <a:rPr kumimoji="1" lang="en-US" altLang="ja-JP" b="1" dirty="0"/>
              <a:t>Evolutionary Computation</a:t>
            </a:r>
            <a:endParaRPr lang="en-US" altLang="ja-JP" dirty="0">
              <a:sym typeface="Wingdings" panose="05000000000000000000" pitchFamily="2" charset="2"/>
            </a:endParaRPr>
          </a:p>
          <a:p>
            <a:r>
              <a:rPr lang="ja-JP" altLang="en-US" b="1" dirty="0"/>
              <a:t>概要：</a:t>
            </a:r>
            <a:endParaRPr lang="en-US" altLang="ja-JP" b="1" dirty="0"/>
          </a:p>
          <a:p>
            <a:pPr marL="0" indent="0">
              <a:buNone/>
            </a:pPr>
            <a:r>
              <a:rPr lang="ja-JP" altLang="en-US" dirty="0"/>
              <a:t>生命の進化をモデルにした最適化手法</a:t>
            </a:r>
            <a:endParaRPr lang="en-US" altLang="ja-JP" dirty="0"/>
          </a:p>
          <a:p>
            <a:pPr marL="0" indent="0">
              <a:buNone/>
            </a:pPr>
            <a:endParaRPr kumimoji="1" lang="en-US" altLang="ja-JP" dirty="0"/>
          </a:p>
          <a:p>
            <a:r>
              <a:rPr kumimoji="1" lang="ja-JP" altLang="en-US" b="1" dirty="0"/>
              <a:t>目的</a:t>
            </a:r>
            <a:r>
              <a:rPr kumimoji="1" lang="en-US" altLang="ja-JP" b="1" dirty="0"/>
              <a:t>:</a:t>
            </a:r>
          </a:p>
          <a:p>
            <a:pPr marL="0" indent="0">
              <a:buNone/>
            </a:pPr>
            <a:r>
              <a:rPr lang="ja-JP" altLang="en-US" dirty="0"/>
              <a:t>ある目的関数を</a:t>
            </a:r>
            <a:r>
              <a:rPr lang="ja-JP" altLang="en-US" i="1" dirty="0">
                <a:solidFill>
                  <a:srgbClr val="FF0000"/>
                </a:solidFill>
              </a:rPr>
              <a:t>最大または最小にする解</a:t>
            </a:r>
            <a:r>
              <a:rPr lang="ja-JP" altLang="en-US" dirty="0"/>
              <a:t>を求める</a:t>
            </a:r>
            <a:endParaRPr lang="en-US" altLang="ja-JP" dirty="0"/>
          </a:p>
          <a:p>
            <a:pPr marL="0" indent="0">
              <a:buNone/>
            </a:pPr>
            <a:endParaRPr kumimoji="1" lang="en-US" altLang="ja-JP" dirty="0"/>
          </a:p>
          <a:p>
            <a:r>
              <a:rPr lang="ja-JP" altLang="en-US" b="1" dirty="0"/>
              <a:t>例</a:t>
            </a:r>
            <a:r>
              <a:rPr lang="en-US" altLang="ja-JP" dirty="0"/>
              <a:t>: </a:t>
            </a:r>
            <a:r>
              <a:rPr lang="ja-JP" altLang="en-US" dirty="0"/>
              <a:t>遺伝的アルゴリズム、</a:t>
            </a:r>
            <a:r>
              <a:rPr lang="en-US" altLang="ja-JP" dirty="0"/>
              <a:t> </a:t>
            </a:r>
            <a:r>
              <a:rPr lang="ja-JP" altLang="en-US" dirty="0"/>
              <a:t>遺伝的プログラミング、進化戦略、</a:t>
            </a:r>
            <a:r>
              <a:rPr lang="en-US" altLang="ja-JP" dirty="0"/>
              <a:t> </a:t>
            </a:r>
            <a:r>
              <a:rPr lang="ja-JP" altLang="en-US" dirty="0"/>
              <a:t>自然進化戦略、粒子群最適化、</a:t>
            </a:r>
            <a:r>
              <a:rPr lang="en-US" altLang="ja-JP" dirty="0"/>
              <a:t> </a:t>
            </a:r>
            <a:r>
              <a:rPr lang="ja-JP" altLang="en-US" dirty="0"/>
              <a:t>等々</a:t>
            </a:r>
          </a:p>
        </p:txBody>
      </p:sp>
      <p:sp>
        <p:nvSpPr>
          <p:cNvPr id="9" name="テキスト ボックス 8">
            <a:extLst>
              <a:ext uri="{FF2B5EF4-FFF2-40B4-BE49-F238E27FC236}">
                <a16:creationId xmlns:a16="http://schemas.microsoft.com/office/drawing/2014/main" id="{B3C7190F-E20E-4382-A441-C4E5E0BAF606}"/>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1784390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進化的計算</a:t>
            </a:r>
          </a:p>
        </p:txBody>
      </p:sp>
      <p:sp>
        <p:nvSpPr>
          <p:cNvPr id="3" name="コンテンツ プレースホルダー 2">
            <a:extLst>
              <a:ext uri="{FF2B5EF4-FFF2-40B4-BE49-F238E27FC236}">
                <a16:creationId xmlns:a16="http://schemas.microsoft.com/office/drawing/2014/main" id="{9AFD63FC-3770-4D00-8449-D3B697248008}"/>
              </a:ext>
            </a:extLst>
          </p:cNvPr>
          <p:cNvSpPr>
            <a:spLocks noGrp="1"/>
          </p:cNvSpPr>
          <p:nvPr>
            <p:ph idx="1"/>
          </p:nvPr>
        </p:nvSpPr>
        <p:spPr>
          <a:xfrm>
            <a:off x="633845" y="1828801"/>
            <a:ext cx="7886700" cy="4351337"/>
          </a:xfrm>
        </p:spPr>
        <p:txBody>
          <a:bodyPr>
            <a:normAutofit/>
          </a:bodyPr>
          <a:lstStyle/>
          <a:p>
            <a:pPr marL="0" indent="0">
              <a:buNone/>
            </a:pPr>
            <a:r>
              <a:rPr kumimoji="1" lang="en-US" altLang="ja-JP" b="1" dirty="0"/>
              <a:t>Evolutionary Computation</a:t>
            </a:r>
            <a:endParaRPr lang="en-US" altLang="ja-JP" b="1" dirty="0">
              <a:sym typeface="Wingdings" panose="05000000000000000000" pitchFamily="2" charset="2"/>
            </a:endParaRPr>
          </a:p>
          <a:p>
            <a:pPr>
              <a:buFont typeface="Wingdings" panose="05000000000000000000" pitchFamily="2" charset="2"/>
              <a:buChar char="Ø"/>
            </a:pPr>
            <a:r>
              <a:rPr lang="ja-JP" altLang="en-US" b="1" dirty="0">
                <a:sym typeface="Wingdings" panose="05000000000000000000" pitchFamily="2" charset="2"/>
              </a:rPr>
              <a:t>日本の新幹線：</a:t>
            </a:r>
            <a:endParaRPr lang="en-US" altLang="ja-JP" b="1" dirty="0">
              <a:sym typeface="Wingdings" panose="05000000000000000000" pitchFamily="2" charset="2"/>
            </a:endParaRPr>
          </a:p>
          <a:p>
            <a:pPr marL="0" indent="0">
              <a:buNone/>
            </a:pPr>
            <a:r>
              <a:rPr lang="ja-JP" altLang="en-US" dirty="0">
                <a:sym typeface="Wingdings" panose="05000000000000000000" pitchFamily="2" charset="2"/>
              </a:rPr>
              <a:t>先頭車両を尖らせる方が、空気抵抗が減ってスピードを上げられるが、その分、スペースが狭まって乗車定員が減る！</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p:txBody>
      </p:sp>
      <p:sp>
        <p:nvSpPr>
          <p:cNvPr id="9" name="テキスト ボックス 8">
            <a:extLst>
              <a:ext uri="{FF2B5EF4-FFF2-40B4-BE49-F238E27FC236}">
                <a16:creationId xmlns:a16="http://schemas.microsoft.com/office/drawing/2014/main" id="{B3C7190F-E20E-4382-A441-C4E5E0BAF606}"/>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pic>
        <p:nvPicPr>
          <p:cNvPr id="1026" name="Picture 2" descr="０系の屋根」 : 夢の超特急０系・・・最後の力走。">
            <a:extLst>
              <a:ext uri="{FF2B5EF4-FFF2-40B4-BE49-F238E27FC236}">
                <a16:creationId xmlns:a16="http://schemas.microsoft.com/office/drawing/2014/main" id="{E7901E7E-5BC0-4D63-8CE7-3BD50A7FF7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83" r="26310" b="18937"/>
          <a:stretch/>
        </p:blipFill>
        <p:spPr bwMode="auto">
          <a:xfrm>
            <a:off x="1560076" y="3430536"/>
            <a:ext cx="1677311" cy="113148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14E8CFD-BD82-48DF-8818-BBED78A52A1D}"/>
              </a:ext>
            </a:extLst>
          </p:cNvPr>
          <p:cNvSpPr txBox="1"/>
          <p:nvPr/>
        </p:nvSpPr>
        <p:spPr>
          <a:xfrm>
            <a:off x="1509706" y="4581354"/>
            <a:ext cx="1778051" cy="369332"/>
          </a:xfrm>
          <a:prstGeom prst="rect">
            <a:avLst/>
          </a:prstGeom>
          <a:noFill/>
        </p:spPr>
        <p:txBody>
          <a:bodyPr wrap="none" rtlCol="0">
            <a:spAutoFit/>
          </a:bodyPr>
          <a:lstStyle/>
          <a:p>
            <a:r>
              <a:rPr lang="en-US" altLang="ja-JP" b="0" i="0" dirty="0">
                <a:solidFill>
                  <a:srgbClr val="202122"/>
                </a:solidFill>
                <a:effectLst/>
                <a:latin typeface="Arial" panose="020B0604020202020204" pitchFamily="34" charset="0"/>
              </a:rPr>
              <a:t>196</a:t>
            </a:r>
            <a:r>
              <a:rPr lang="ja-JP" altLang="en-US" b="0" i="0" dirty="0">
                <a:solidFill>
                  <a:srgbClr val="202122"/>
                </a:solidFill>
                <a:effectLst/>
                <a:latin typeface="Arial" panose="020B0604020202020204" pitchFamily="34" charset="0"/>
              </a:rPr>
              <a:t>４初代（</a:t>
            </a:r>
            <a:r>
              <a:rPr lang="en-US" altLang="ja-JP" b="0" i="0" dirty="0">
                <a:solidFill>
                  <a:srgbClr val="202122"/>
                </a:solidFill>
                <a:effectLst/>
                <a:latin typeface="Arial" panose="020B0604020202020204" pitchFamily="34" charset="0"/>
              </a:rPr>
              <a:t>0</a:t>
            </a:r>
            <a:r>
              <a:rPr lang="ja-JP" altLang="en-US" b="0" i="0" dirty="0">
                <a:solidFill>
                  <a:srgbClr val="202122"/>
                </a:solidFill>
                <a:effectLst/>
                <a:latin typeface="Arial" panose="020B0604020202020204" pitchFamily="34" charset="0"/>
              </a:rPr>
              <a:t>系）</a:t>
            </a:r>
            <a:endParaRPr kumimoji="1" lang="ja-JP" altLang="en-US" dirty="0"/>
          </a:p>
        </p:txBody>
      </p:sp>
      <p:pic>
        <p:nvPicPr>
          <p:cNvPr id="2050" name="Picture 2" descr="１００系新幹線 | 映像百貨 - 楽天ブログ">
            <a:extLst>
              <a:ext uri="{FF2B5EF4-FFF2-40B4-BE49-F238E27FC236}">
                <a16:creationId xmlns:a16="http://schemas.microsoft.com/office/drawing/2014/main" id="{058BEC9D-1A26-4DF4-B188-D4A0042AB8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952"/>
          <a:stretch/>
        </p:blipFill>
        <p:spPr bwMode="auto">
          <a:xfrm>
            <a:off x="3682356" y="3436076"/>
            <a:ext cx="1677311" cy="11447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6DB0871A-C47B-4802-ACCE-FEAEB5A98597}"/>
              </a:ext>
            </a:extLst>
          </p:cNvPr>
          <p:cNvSpPr txBox="1"/>
          <p:nvPr/>
        </p:nvSpPr>
        <p:spPr>
          <a:xfrm>
            <a:off x="3828479" y="4620066"/>
            <a:ext cx="1531188" cy="369332"/>
          </a:xfrm>
          <a:prstGeom prst="rect">
            <a:avLst/>
          </a:prstGeom>
          <a:noFill/>
        </p:spPr>
        <p:txBody>
          <a:bodyPr wrap="none" rtlCol="0">
            <a:spAutoFit/>
          </a:bodyPr>
          <a:lstStyle/>
          <a:p>
            <a:r>
              <a:rPr lang="en-US" altLang="ja-JP" b="0" i="0" dirty="0">
                <a:solidFill>
                  <a:srgbClr val="202122"/>
                </a:solidFill>
                <a:effectLst/>
                <a:latin typeface="Arial" panose="020B0604020202020204" pitchFamily="34" charset="0"/>
              </a:rPr>
              <a:t>1985 </a:t>
            </a:r>
            <a:r>
              <a:rPr lang="en-US" altLang="ja-JP" dirty="0">
                <a:solidFill>
                  <a:srgbClr val="202122"/>
                </a:solidFill>
                <a:latin typeface="Arial" panose="020B0604020202020204" pitchFamily="34" charset="0"/>
              </a:rPr>
              <a:t>100</a:t>
            </a:r>
            <a:r>
              <a:rPr lang="ja-JP" altLang="en-US" b="0" i="0" dirty="0">
                <a:solidFill>
                  <a:srgbClr val="202122"/>
                </a:solidFill>
                <a:effectLst/>
                <a:latin typeface="Arial" panose="020B0604020202020204" pitchFamily="34" charset="0"/>
              </a:rPr>
              <a:t>系　</a:t>
            </a:r>
            <a:endParaRPr kumimoji="1" lang="ja-JP" altLang="en-US" dirty="0"/>
          </a:p>
        </p:txBody>
      </p:sp>
      <p:pic>
        <p:nvPicPr>
          <p:cNvPr id="3074" name="Picture 2" descr="新幹線300系 来春引退へ（2011/10/22）: 鉄道と自転車とEVと">
            <a:extLst>
              <a:ext uri="{FF2B5EF4-FFF2-40B4-BE49-F238E27FC236}">
                <a16:creationId xmlns:a16="http://schemas.microsoft.com/office/drawing/2014/main" id="{5894EA74-4B8C-4B5D-9CA0-48FA9BA557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91" t="28088" r="32009" b="28185"/>
          <a:stretch/>
        </p:blipFill>
        <p:spPr bwMode="auto">
          <a:xfrm>
            <a:off x="5804636" y="3430536"/>
            <a:ext cx="1794126" cy="114470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E9ECB3E-CF3C-4E6F-BF64-3338296ADDBF}"/>
              </a:ext>
            </a:extLst>
          </p:cNvPr>
          <p:cNvSpPr txBox="1"/>
          <p:nvPr/>
        </p:nvSpPr>
        <p:spPr>
          <a:xfrm>
            <a:off x="6013049" y="4627534"/>
            <a:ext cx="1377300" cy="369332"/>
          </a:xfrm>
          <a:prstGeom prst="rect">
            <a:avLst/>
          </a:prstGeom>
          <a:noFill/>
        </p:spPr>
        <p:txBody>
          <a:bodyPr wrap="none" rtlCol="0">
            <a:spAutoFit/>
          </a:bodyPr>
          <a:lstStyle/>
          <a:p>
            <a:r>
              <a:rPr lang="en-US" altLang="ja-JP" b="0" i="0" dirty="0">
                <a:solidFill>
                  <a:srgbClr val="202122"/>
                </a:solidFill>
                <a:effectLst/>
                <a:latin typeface="Arial" panose="020B0604020202020204" pitchFamily="34" charset="0"/>
              </a:rPr>
              <a:t>1992 </a:t>
            </a:r>
            <a:r>
              <a:rPr lang="en-US" altLang="ja-JP" dirty="0">
                <a:solidFill>
                  <a:srgbClr val="202122"/>
                </a:solidFill>
                <a:latin typeface="Arial" panose="020B0604020202020204" pitchFamily="34" charset="0"/>
              </a:rPr>
              <a:t>300</a:t>
            </a:r>
            <a:r>
              <a:rPr lang="ja-JP" altLang="en-US" b="0" i="0" dirty="0">
                <a:solidFill>
                  <a:srgbClr val="202122"/>
                </a:solidFill>
                <a:effectLst/>
                <a:latin typeface="Arial" panose="020B0604020202020204" pitchFamily="34" charset="0"/>
              </a:rPr>
              <a:t>系</a:t>
            </a:r>
            <a:endParaRPr kumimoji="1" lang="ja-JP" altLang="en-US" dirty="0"/>
          </a:p>
        </p:txBody>
      </p:sp>
      <p:pic>
        <p:nvPicPr>
          <p:cNvPr id="4098" name="Picture 2" descr="500系引き流し 「鉄道風景」RAILROADS OF JAPAN">
            <a:extLst>
              <a:ext uri="{FF2B5EF4-FFF2-40B4-BE49-F238E27FC236}">
                <a16:creationId xmlns:a16="http://schemas.microsoft.com/office/drawing/2014/main" id="{8003A2AB-CA12-485B-AA92-642F1600A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293" y="5147213"/>
            <a:ext cx="1794126" cy="11680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53A8230E-48EC-4B67-B66F-CEB50AA05047}"/>
              </a:ext>
            </a:extLst>
          </p:cNvPr>
          <p:cNvSpPr txBox="1"/>
          <p:nvPr/>
        </p:nvSpPr>
        <p:spPr>
          <a:xfrm>
            <a:off x="5173706" y="6353948"/>
            <a:ext cx="1377300" cy="369332"/>
          </a:xfrm>
          <a:prstGeom prst="rect">
            <a:avLst/>
          </a:prstGeom>
          <a:noFill/>
        </p:spPr>
        <p:txBody>
          <a:bodyPr wrap="none" rtlCol="0">
            <a:spAutoFit/>
          </a:bodyPr>
          <a:lstStyle/>
          <a:p>
            <a:r>
              <a:rPr lang="en-US" altLang="ja-JP" b="0" i="0" dirty="0">
                <a:solidFill>
                  <a:srgbClr val="202122"/>
                </a:solidFill>
                <a:effectLst/>
                <a:latin typeface="Arial" panose="020B0604020202020204" pitchFamily="34" charset="0"/>
              </a:rPr>
              <a:t>1997 5</a:t>
            </a:r>
            <a:r>
              <a:rPr lang="en-US" altLang="ja-JP" dirty="0">
                <a:solidFill>
                  <a:srgbClr val="202122"/>
                </a:solidFill>
                <a:latin typeface="Arial" panose="020B0604020202020204" pitchFamily="34" charset="0"/>
              </a:rPr>
              <a:t>00</a:t>
            </a:r>
            <a:r>
              <a:rPr lang="ja-JP" altLang="en-US" b="0" i="0" dirty="0">
                <a:solidFill>
                  <a:srgbClr val="202122"/>
                </a:solidFill>
                <a:effectLst/>
                <a:latin typeface="Arial" panose="020B0604020202020204" pitchFamily="34" charset="0"/>
              </a:rPr>
              <a:t>系</a:t>
            </a:r>
            <a:endParaRPr kumimoji="1" lang="ja-JP" altLang="en-US" dirty="0"/>
          </a:p>
        </p:txBody>
      </p:sp>
      <p:cxnSp>
        <p:nvCxnSpPr>
          <p:cNvPr id="10" name="直線矢印コネクタ 9">
            <a:extLst>
              <a:ext uri="{FF2B5EF4-FFF2-40B4-BE49-F238E27FC236}">
                <a16:creationId xmlns:a16="http://schemas.microsoft.com/office/drawing/2014/main" id="{D556FD9C-E18B-4F6A-8AE5-26A404CA6171}"/>
              </a:ext>
            </a:extLst>
          </p:cNvPr>
          <p:cNvCxnSpPr>
            <a:endCxn id="2050" idx="1"/>
          </p:cNvCxnSpPr>
          <p:nvPr/>
        </p:nvCxnSpPr>
        <p:spPr>
          <a:xfrm>
            <a:off x="3237387" y="4002886"/>
            <a:ext cx="444969" cy="55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線矢印コネクタ 12">
            <a:extLst>
              <a:ext uri="{FF2B5EF4-FFF2-40B4-BE49-F238E27FC236}">
                <a16:creationId xmlns:a16="http://schemas.microsoft.com/office/drawing/2014/main" id="{8269054F-79C0-4756-8FB6-C8A47BBDDA38}"/>
              </a:ext>
            </a:extLst>
          </p:cNvPr>
          <p:cNvCxnSpPr>
            <a:stCxn id="2050" idx="3"/>
          </p:cNvCxnSpPr>
          <p:nvPr/>
        </p:nvCxnSpPr>
        <p:spPr>
          <a:xfrm flipV="1">
            <a:off x="5359667" y="3996276"/>
            <a:ext cx="444969" cy="12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コネクタ: カギ線 16">
            <a:extLst>
              <a:ext uri="{FF2B5EF4-FFF2-40B4-BE49-F238E27FC236}">
                <a16:creationId xmlns:a16="http://schemas.microsoft.com/office/drawing/2014/main" id="{793DD7C7-C836-4133-967B-D6BF590F7383}"/>
              </a:ext>
            </a:extLst>
          </p:cNvPr>
          <p:cNvCxnSpPr>
            <a:stCxn id="3074" idx="3"/>
            <a:endCxn id="4098" idx="3"/>
          </p:cNvCxnSpPr>
          <p:nvPr/>
        </p:nvCxnSpPr>
        <p:spPr>
          <a:xfrm flipH="1">
            <a:off x="6759419" y="4002887"/>
            <a:ext cx="839343" cy="1728352"/>
          </a:xfrm>
          <a:prstGeom prst="bentConnector3">
            <a:avLst>
              <a:gd name="adj1" fmla="val -27236"/>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線矢印コネクタ 19">
            <a:extLst>
              <a:ext uri="{FF2B5EF4-FFF2-40B4-BE49-F238E27FC236}">
                <a16:creationId xmlns:a16="http://schemas.microsoft.com/office/drawing/2014/main" id="{E51D928B-FD6A-4246-9233-CF4F9CBAA3F6}"/>
              </a:ext>
            </a:extLst>
          </p:cNvPr>
          <p:cNvCxnSpPr>
            <a:cxnSpLocks/>
            <a:stCxn id="4098" idx="1"/>
            <a:endCxn id="21" idx="3"/>
          </p:cNvCxnSpPr>
          <p:nvPr/>
        </p:nvCxnSpPr>
        <p:spPr>
          <a:xfrm flipH="1" flipV="1">
            <a:off x="3873405" y="5731238"/>
            <a:ext cx="109188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テキスト ボックス 20">
            <a:extLst>
              <a:ext uri="{FF2B5EF4-FFF2-40B4-BE49-F238E27FC236}">
                <a16:creationId xmlns:a16="http://schemas.microsoft.com/office/drawing/2014/main" id="{A6CD0C89-A5A2-4187-B0CB-CB8E0442D5B4}"/>
              </a:ext>
            </a:extLst>
          </p:cNvPr>
          <p:cNvSpPr txBox="1"/>
          <p:nvPr/>
        </p:nvSpPr>
        <p:spPr>
          <a:xfrm>
            <a:off x="2655040" y="5377295"/>
            <a:ext cx="1218365" cy="707886"/>
          </a:xfrm>
          <a:prstGeom prst="rect">
            <a:avLst/>
          </a:prstGeom>
          <a:noFill/>
        </p:spPr>
        <p:txBody>
          <a:bodyPr wrap="square" rtlCol="0">
            <a:spAutoFit/>
          </a:bodyPr>
          <a:lstStyle/>
          <a:p>
            <a:pPr algn="ctr"/>
            <a:r>
              <a:rPr kumimoji="1" lang="ja-JP" altLang="en-US" sz="4000" dirty="0"/>
              <a:t>❔</a:t>
            </a:r>
          </a:p>
        </p:txBody>
      </p:sp>
      <p:sp>
        <p:nvSpPr>
          <p:cNvPr id="30" name="テキスト ボックス 29">
            <a:extLst>
              <a:ext uri="{FF2B5EF4-FFF2-40B4-BE49-F238E27FC236}">
                <a16:creationId xmlns:a16="http://schemas.microsoft.com/office/drawing/2014/main" id="{3A1EEE9D-26FB-49F3-999D-4AF767B97F37}"/>
              </a:ext>
            </a:extLst>
          </p:cNvPr>
          <p:cNvSpPr txBox="1"/>
          <p:nvPr/>
        </p:nvSpPr>
        <p:spPr>
          <a:xfrm>
            <a:off x="3792270" y="5377295"/>
            <a:ext cx="1282937" cy="969496"/>
          </a:xfrm>
          <a:prstGeom prst="rect">
            <a:avLst/>
          </a:prstGeom>
          <a:noFill/>
        </p:spPr>
        <p:txBody>
          <a:bodyPr wrap="square" rtlCol="0">
            <a:spAutoFit/>
          </a:bodyPr>
          <a:lstStyle/>
          <a:p>
            <a:pPr algn="ctr"/>
            <a:r>
              <a:rPr kumimoji="1" lang="ja-JP" altLang="en-US" sz="1600" dirty="0">
                <a:solidFill>
                  <a:srgbClr val="FF0000"/>
                </a:solidFill>
              </a:rPr>
              <a:t>進化的計算</a:t>
            </a:r>
            <a:endParaRPr kumimoji="1" lang="en-US" altLang="ja-JP" sz="1600" dirty="0">
              <a:solidFill>
                <a:srgbClr val="FF0000"/>
              </a:solidFill>
            </a:endParaRPr>
          </a:p>
          <a:p>
            <a:pPr algn="ctr"/>
            <a:endParaRPr kumimoji="1" lang="en-US" altLang="ja-JP" sz="900" dirty="0">
              <a:solidFill>
                <a:srgbClr val="FF0000"/>
              </a:solidFill>
            </a:endParaRPr>
          </a:p>
          <a:p>
            <a:pPr algn="ctr"/>
            <a:r>
              <a:rPr kumimoji="1" lang="ja-JP" altLang="en-US" sz="1600" dirty="0">
                <a:solidFill>
                  <a:srgbClr val="FF0000"/>
                </a:solidFill>
              </a:rPr>
              <a:t>遺伝的アルゴリズム</a:t>
            </a:r>
          </a:p>
        </p:txBody>
      </p:sp>
      <p:pic>
        <p:nvPicPr>
          <p:cNvPr id="8" name="Picture 2">
            <a:extLst>
              <a:ext uri="{FF2B5EF4-FFF2-40B4-BE49-F238E27FC236}">
                <a16:creationId xmlns:a16="http://schemas.microsoft.com/office/drawing/2014/main" id="{8775F8C9-0B35-41AE-8439-37ED3916297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946" t="65407" r="46185"/>
          <a:stretch/>
        </p:blipFill>
        <p:spPr bwMode="auto">
          <a:xfrm>
            <a:off x="2046049" y="5198103"/>
            <a:ext cx="1794127" cy="106450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CC4F8012-FBE9-41AC-815E-BE863F2E5B88}"/>
              </a:ext>
            </a:extLst>
          </p:cNvPr>
          <p:cNvSpPr txBox="1"/>
          <p:nvPr/>
        </p:nvSpPr>
        <p:spPr>
          <a:xfrm>
            <a:off x="2305056" y="6262610"/>
            <a:ext cx="1377300" cy="369332"/>
          </a:xfrm>
          <a:prstGeom prst="rect">
            <a:avLst/>
          </a:prstGeom>
          <a:noFill/>
        </p:spPr>
        <p:txBody>
          <a:bodyPr wrap="none" rtlCol="0">
            <a:spAutoFit/>
          </a:bodyPr>
          <a:lstStyle/>
          <a:p>
            <a:r>
              <a:rPr lang="en-US" altLang="ja-JP" dirty="0">
                <a:solidFill>
                  <a:srgbClr val="202122"/>
                </a:solidFill>
                <a:latin typeface="Arial" panose="020B0604020202020204" pitchFamily="34" charset="0"/>
              </a:rPr>
              <a:t>2006</a:t>
            </a:r>
            <a:r>
              <a:rPr lang="en-US" altLang="ja-JP" b="0" i="0" dirty="0">
                <a:solidFill>
                  <a:srgbClr val="202122"/>
                </a:solidFill>
                <a:effectLst/>
                <a:latin typeface="Arial" panose="020B0604020202020204" pitchFamily="34" charset="0"/>
              </a:rPr>
              <a:t> </a:t>
            </a:r>
            <a:r>
              <a:rPr lang="en-US" altLang="ja-JP" dirty="0">
                <a:solidFill>
                  <a:srgbClr val="202122"/>
                </a:solidFill>
                <a:latin typeface="Arial" panose="020B0604020202020204" pitchFamily="34" charset="0"/>
              </a:rPr>
              <a:t>700</a:t>
            </a:r>
            <a:r>
              <a:rPr lang="ja-JP" altLang="en-US" b="0" i="0" dirty="0">
                <a:solidFill>
                  <a:srgbClr val="202122"/>
                </a:solidFill>
                <a:effectLst/>
                <a:latin typeface="Arial" panose="020B0604020202020204" pitchFamily="34" charset="0"/>
              </a:rPr>
              <a:t>系</a:t>
            </a:r>
            <a:endParaRPr kumimoji="1" lang="ja-JP" altLang="en-US" dirty="0"/>
          </a:p>
        </p:txBody>
      </p:sp>
    </p:spTree>
    <p:extLst>
      <p:ext uri="{BB962C8B-B14F-4D97-AF65-F5344CB8AC3E}">
        <p14:creationId xmlns:p14="http://schemas.microsoft.com/office/powerpoint/2010/main" val="163903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進化的計算</a:t>
            </a:r>
          </a:p>
        </p:txBody>
      </p:sp>
      <p:sp>
        <p:nvSpPr>
          <p:cNvPr id="3" name="コンテンツ プレースホルダー 2">
            <a:extLst>
              <a:ext uri="{FF2B5EF4-FFF2-40B4-BE49-F238E27FC236}">
                <a16:creationId xmlns:a16="http://schemas.microsoft.com/office/drawing/2014/main" id="{9AFD63FC-3770-4D00-8449-D3B697248008}"/>
              </a:ext>
            </a:extLst>
          </p:cNvPr>
          <p:cNvSpPr>
            <a:spLocks noGrp="1"/>
          </p:cNvSpPr>
          <p:nvPr>
            <p:ph idx="1"/>
          </p:nvPr>
        </p:nvSpPr>
        <p:spPr>
          <a:xfrm>
            <a:off x="633845" y="1828801"/>
            <a:ext cx="7886700" cy="4351337"/>
          </a:xfrm>
        </p:spPr>
        <p:txBody>
          <a:bodyPr>
            <a:normAutofit/>
          </a:bodyPr>
          <a:lstStyle/>
          <a:p>
            <a:pPr marL="0" indent="0">
              <a:buNone/>
            </a:pPr>
            <a:r>
              <a:rPr kumimoji="1" lang="en-US" altLang="ja-JP" b="1" dirty="0"/>
              <a:t>Evolutionary Computation</a:t>
            </a:r>
            <a:endParaRPr lang="en-US" altLang="ja-JP" b="1" dirty="0">
              <a:sym typeface="Wingdings" panose="05000000000000000000" pitchFamily="2" charset="2"/>
            </a:endParaRPr>
          </a:p>
          <a:p>
            <a:pPr>
              <a:buFont typeface="Wingdings" panose="05000000000000000000" pitchFamily="2" charset="2"/>
              <a:buChar char="Ø"/>
            </a:pPr>
            <a:r>
              <a:rPr lang="ja-JP" altLang="en-US" b="1" dirty="0">
                <a:sym typeface="Wingdings" panose="05000000000000000000" pitchFamily="2" charset="2"/>
              </a:rPr>
              <a:t>三菱リージョナルジェットの翼：</a:t>
            </a:r>
            <a:endParaRPr lang="en-US" altLang="ja-JP" b="1" dirty="0">
              <a:sym typeface="Wingdings" panose="05000000000000000000" pitchFamily="2" charset="2"/>
            </a:endParaRPr>
          </a:p>
          <a:p>
            <a:pPr>
              <a:buFont typeface="Wingdings" panose="05000000000000000000" pitchFamily="2" charset="2"/>
              <a:buChar char="Ø"/>
            </a:pPr>
            <a:endParaRPr lang="en-US" altLang="ja-JP" b="1" dirty="0">
              <a:sym typeface="Wingdings" panose="05000000000000000000" pitchFamily="2" charset="2"/>
            </a:endParaRPr>
          </a:p>
          <a:p>
            <a:pPr>
              <a:buFont typeface="Wingdings" panose="05000000000000000000" pitchFamily="2" charset="2"/>
              <a:buChar char="Ø"/>
            </a:pPr>
            <a:endParaRPr lang="en-US" altLang="ja-JP" b="1" dirty="0">
              <a:sym typeface="Wingdings" panose="05000000000000000000" pitchFamily="2" charset="2"/>
            </a:endParaRPr>
          </a:p>
          <a:p>
            <a:pPr>
              <a:buFont typeface="Wingdings" panose="05000000000000000000" pitchFamily="2" charset="2"/>
              <a:buChar char="Ø"/>
            </a:pPr>
            <a:endParaRPr lang="en-US" altLang="ja-JP" b="1" dirty="0">
              <a:sym typeface="Wingdings" panose="05000000000000000000" pitchFamily="2" charset="2"/>
            </a:endParaRPr>
          </a:p>
          <a:p>
            <a:pPr marL="0" indent="0">
              <a:buNone/>
            </a:pPr>
            <a:endParaRPr lang="en-US" altLang="ja-JP" b="1" dirty="0">
              <a:sym typeface="Wingdings" panose="05000000000000000000" pitchFamily="2" charset="2"/>
            </a:endParaRPr>
          </a:p>
          <a:p>
            <a:pPr>
              <a:buFont typeface="Wingdings" panose="05000000000000000000" pitchFamily="2" charset="2"/>
              <a:buChar char="Ø"/>
            </a:pPr>
            <a:r>
              <a:rPr lang="ja-JP" altLang="en-US" b="1" dirty="0">
                <a:sym typeface="Wingdings" panose="05000000000000000000" pitchFamily="2" charset="2"/>
              </a:rPr>
              <a:t>ヨコハマタイヤの材料と構造：</a:t>
            </a:r>
            <a:endParaRPr lang="en-US" altLang="ja-JP" b="1" dirty="0">
              <a:sym typeface="Wingdings" panose="05000000000000000000" pitchFamily="2" charset="2"/>
            </a:endParaRPr>
          </a:p>
        </p:txBody>
      </p:sp>
      <p:sp>
        <p:nvSpPr>
          <p:cNvPr id="9" name="テキスト ボックス 8">
            <a:extLst>
              <a:ext uri="{FF2B5EF4-FFF2-40B4-BE49-F238E27FC236}">
                <a16:creationId xmlns:a16="http://schemas.microsoft.com/office/drawing/2014/main" id="{B3C7190F-E20E-4382-A441-C4E5E0BAF606}"/>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pic>
        <p:nvPicPr>
          <p:cNvPr id="2050" name="Picture 2" descr="図15　MRJの4カ所に最適化・データマイニング技術が適用された（三菱航空機（株）提供）">
            <a:extLst>
              <a:ext uri="{FF2B5EF4-FFF2-40B4-BE49-F238E27FC236}">
                <a16:creationId xmlns:a16="http://schemas.microsoft.com/office/drawing/2014/main" id="{20D5EC59-0BE0-405F-AA27-3B2CFA2EF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8899" y="365760"/>
            <a:ext cx="3142760" cy="235707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39202CD2-3EB0-4EEC-9377-C89D3115C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40598"/>
            <a:ext cx="4176559" cy="273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570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0E764DF-B408-4C94-B02B-888507AC759C}"/>
              </a:ext>
            </a:extLst>
          </p:cNvPr>
          <p:cNvSpPr/>
          <p:nvPr/>
        </p:nvSpPr>
        <p:spPr>
          <a:xfrm>
            <a:off x="0" y="0"/>
            <a:ext cx="9159711" cy="68619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0BD2158B-CAD8-47E0-A02C-121C24EC3A81}"/>
              </a:ext>
            </a:extLst>
          </p:cNvPr>
          <p:cNvSpPr/>
          <p:nvPr/>
        </p:nvSpPr>
        <p:spPr>
          <a:xfrm>
            <a:off x="136688" y="148472"/>
            <a:ext cx="8870623" cy="65610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40B2B12-C244-42B8-8016-8264B2EF9DAD}"/>
              </a:ext>
            </a:extLst>
          </p:cNvPr>
          <p:cNvSpPr>
            <a:spLocks noGrp="1"/>
          </p:cNvSpPr>
          <p:nvPr>
            <p:ph type="title"/>
          </p:nvPr>
        </p:nvSpPr>
        <p:spPr>
          <a:xfrm>
            <a:off x="628650" y="2766219"/>
            <a:ext cx="7886700" cy="1325562"/>
          </a:xfrm>
        </p:spPr>
        <p:txBody>
          <a:bodyPr/>
          <a:lstStyle/>
          <a:p>
            <a:pPr algn="ctr"/>
            <a:r>
              <a:rPr kumimoji="1" lang="ja-JP" altLang="en-US" dirty="0"/>
              <a:t>機械学習の種類</a:t>
            </a:r>
          </a:p>
        </p:txBody>
      </p:sp>
      <p:sp>
        <p:nvSpPr>
          <p:cNvPr id="4" name="テキスト ボックス 3">
            <a:extLst>
              <a:ext uri="{FF2B5EF4-FFF2-40B4-BE49-F238E27FC236}">
                <a16:creationId xmlns:a16="http://schemas.microsoft.com/office/drawing/2014/main" id="{5B0AB891-F975-4974-8869-F359339BEDF4}"/>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2134818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A2BF74-8D19-4147-9F58-2B414F0015EA}"/>
              </a:ext>
            </a:extLst>
          </p:cNvPr>
          <p:cNvSpPr>
            <a:spLocks noGrp="1"/>
          </p:cNvSpPr>
          <p:nvPr>
            <p:ph type="title"/>
          </p:nvPr>
        </p:nvSpPr>
        <p:spPr/>
        <p:txBody>
          <a:bodyPr/>
          <a:lstStyle/>
          <a:p>
            <a:r>
              <a:rPr kumimoji="1" lang="ja-JP" altLang="en-US" dirty="0"/>
              <a:t>機械学習の種類</a:t>
            </a:r>
          </a:p>
        </p:txBody>
      </p:sp>
      <p:sp>
        <p:nvSpPr>
          <p:cNvPr id="7" name="テキスト ボックス 6">
            <a:extLst>
              <a:ext uri="{FF2B5EF4-FFF2-40B4-BE49-F238E27FC236}">
                <a16:creationId xmlns:a16="http://schemas.microsoft.com/office/drawing/2014/main" id="{A4CDA6DF-34F8-4BD7-86F9-EE2D3F4613B6}"/>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
        <p:nvSpPr>
          <p:cNvPr id="3" name="コンテンツ プレースホルダー 2">
            <a:extLst>
              <a:ext uri="{FF2B5EF4-FFF2-40B4-BE49-F238E27FC236}">
                <a16:creationId xmlns:a16="http://schemas.microsoft.com/office/drawing/2014/main" id="{17E1E937-44EB-4163-A6E5-7CD67E05451E}"/>
              </a:ext>
            </a:extLst>
          </p:cNvPr>
          <p:cNvSpPr>
            <a:spLocks noGrp="1"/>
          </p:cNvSpPr>
          <p:nvPr>
            <p:ph idx="1"/>
          </p:nvPr>
        </p:nvSpPr>
        <p:spPr>
          <a:xfrm>
            <a:off x="633845" y="1828801"/>
            <a:ext cx="7998878" cy="4351337"/>
          </a:xfrm>
        </p:spPr>
        <p:txBody>
          <a:bodyPr>
            <a:normAutofit/>
          </a:bodyPr>
          <a:lstStyle/>
          <a:p>
            <a:pPr marL="457200" indent="-457200">
              <a:buAutoNum type="arabicPeriod"/>
            </a:pPr>
            <a:r>
              <a:rPr lang="ja-JP" altLang="en-US" sz="2400" dirty="0"/>
              <a:t>教師あり学習</a:t>
            </a:r>
            <a:endParaRPr lang="en-US" altLang="ja-JP" sz="2400" dirty="0"/>
          </a:p>
          <a:p>
            <a:pPr marL="457200" indent="-457200">
              <a:buAutoNum type="arabicPeriod"/>
            </a:pPr>
            <a:r>
              <a:rPr kumimoji="1" lang="ja-JP" altLang="en-US" sz="2400" dirty="0"/>
              <a:t>教師</a:t>
            </a:r>
            <a:r>
              <a:rPr lang="ja-JP" altLang="en-US" sz="2400" dirty="0"/>
              <a:t>なし学習</a:t>
            </a:r>
            <a:endParaRPr lang="en-US" altLang="ja-JP" sz="2400" dirty="0"/>
          </a:p>
          <a:p>
            <a:pPr marL="457200" indent="-457200">
              <a:buAutoNum type="arabicPeriod"/>
            </a:pPr>
            <a:r>
              <a:rPr kumimoji="1" lang="ja-JP" altLang="en-US" sz="2400" dirty="0"/>
              <a:t>半教師あり学習</a:t>
            </a:r>
            <a:endParaRPr kumimoji="1" lang="en-US" altLang="ja-JP" sz="2400" dirty="0"/>
          </a:p>
          <a:p>
            <a:pPr marL="457200" indent="-457200">
              <a:buAutoNum type="arabicPeriod"/>
            </a:pPr>
            <a:r>
              <a:rPr lang="ja-JP" altLang="en-US" sz="2400" dirty="0"/>
              <a:t>強化学習</a:t>
            </a:r>
            <a:endParaRPr kumimoji="1" lang="en-US" altLang="ja-JP" sz="2400" dirty="0"/>
          </a:p>
        </p:txBody>
      </p:sp>
    </p:spTree>
    <p:extLst>
      <p:ext uri="{BB962C8B-B14F-4D97-AF65-F5344CB8AC3E}">
        <p14:creationId xmlns:p14="http://schemas.microsoft.com/office/powerpoint/2010/main" val="39288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教師あり学習</a:t>
            </a:r>
            <a:r>
              <a:rPr kumimoji="1" lang="en-US" altLang="ja-JP" dirty="0"/>
              <a:t>VS</a:t>
            </a:r>
            <a:r>
              <a:rPr kumimoji="1" lang="ja-JP" altLang="en-US" dirty="0"/>
              <a:t>教師なし学習</a:t>
            </a:r>
          </a:p>
        </p:txBody>
      </p:sp>
      <p:sp>
        <p:nvSpPr>
          <p:cNvPr id="3" name="コンテンツ プレースホルダー 2">
            <a:extLst>
              <a:ext uri="{FF2B5EF4-FFF2-40B4-BE49-F238E27FC236}">
                <a16:creationId xmlns:a16="http://schemas.microsoft.com/office/drawing/2014/main" id="{9AFD63FC-3770-4D00-8449-D3B697248008}"/>
              </a:ext>
            </a:extLst>
          </p:cNvPr>
          <p:cNvSpPr>
            <a:spLocks noGrp="1"/>
          </p:cNvSpPr>
          <p:nvPr>
            <p:ph idx="1"/>
          </p:nvPr>
        </p:nvSpPr>
        <p:spPr>
          <a:xfrm>
            <a:off x="633845" y="1828801"/>
            <a:ext cx="3815605" cy="4351337"/>
          </a:xfrm>
        </p:spPr>
        <p:txBody>
          <a:bodyPr>
            <a:normAutofit/>
          </a:bodyPr>
          <a:lstStyle/>
          <a:p>
            <a:pPr marL="0" indent="0">
              <a:buNone/>
            </a:pPr>
            <a:r>
              <a:rPr kumimoji="1" lang="en-US" altLang="ja-JP" b="1" dirty="0"/>
              <a:t>Supervised</a:t>
            </a:r>
            <a:r>
              <a:rPr lang="ja-JP" altLang="en-US" b="1" dirty="0"/>
              <a:t> </a:t>
            </a:r>
            <a:r>
              <a:rPr lang="en-US" altLang="ja-JP" b="1" dirty="0"/>
              <a:t>L</a:t>
            </a:r>
            <a:r>
              <a:rPr kumimoji="1" lang="en-US" altLang="ja-JP" b="1" dirty="0"/>
              <a:t>earning</a:t>
            </a:r>
          </a:p>
          <a:p>
            <a:r>
              <a:rPr lang="ja-JP" altLang="en-US" b="1" dirty="0"/>
              <a:t>データ</a:t>
            </a:r>
            <a:r>
              <a:rPr lang="en-US" altLang="ja-JP" dirty="0">
                <a:sym typeface="Wingdings" panose="05000000000000000000" pitchFamily="2" charset="2"/>
              </a:rPr>
              <a:t>: (</a:t>
            </a:r>
            <a:r>
              <a:rPr lang="en-US" altLang="ja-JP" b="1" dirty="0">
                <a:sym typeface="Wingdings" panose="05000000000000000000" pitchFamily="2" charset="2"/>
              </a:rPr>
              <a:t>x</a:t>
            </a:r>
            <a:r>
              <a:rPr lang="en-US" altLang="ja-JP" dirty="0">
                <a:sym typeface="Wingdings" panose="05000000000000000000" pitchFamily="2" charset="2"/>
              </a:rPr>
              <a:t>, y)</a:t>
            </a:r>
          </a:p>
          <a:p>
            <a:pPr marL="0" indent="0">
              <a:buNone/>
            </a:pPr>
            <a:r>
              <a:rPr lang="en-US" altLang="ja-JP" b="1" dirty="0">
                <a:sym typeface="Wingdings" panose="05000000000000000000" pitchFamily="2" charset="2"/>
              </a:rPr>
              <a:t>x</a:t>
            </a:r>
            <a:r>
              <a:rPr lang="ja-JP" altLang="en-US" dirty="0">
                <a:sym typeface="Wingdings" panose="05000000000000000000" pitchFamily="2" charset="2"/>
              </a:rPr>
              <a:t>はデータ（</a:t>
            </a:r>
            <a:r>
              <a:rPr lang="ja-JP" altLang="en-US" b="1" dirty="0">
                <a:sym typeface="Wingdings" panose="05000000000000000000" pitchFamily="2" charset="2"/>
              </a:rPr>
              <a:t>ベクトル</a:t>
            </a:r>
            <a:r>
              <a:rPr lang="ja-JP" altLang="en-US" dirty="0">
                <a:sym typeface="Wingdings" panose="05000000000000000000" pitchFamily="2" charset="2"/>
              </a:rPr>
              <a:t>）、</a:t>
            </a:r>
            <a:r>
              <a:rPr lang="en-US" altLang="ja-JP" dirty="0">
                <a:sym typeface="Wingdings" panose="05000000000000000000" pitchFamily="2" charset="2"/>
              </a:rPr>
              <a:t>y</a:t>
            </a:r>
            <a:r>
              <a:rPr lang="ja-JP" altLang="en-US" dirty="0">
                <a:sym typeface="Wingdings" panose="05000000000000000000" pitchFamily="2" charset="2"/>
              </a:rPr>
              <a:t>はラベル</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r>
              <a:rPr lang="ja-JP" altLang="en-US" b="1" dirty="0"/>
              <a:t>目的</a:t>
            </a:r>
            <a:r>
              <a:rPr kumimoji="1" lang="en-US" altLang="ja-JP" dirty="0"/>
              <a:t>:</a:t>
            </a:r>
          </a:p>
          <a:p>
            <a:pPr marL="0" indent="0">
              <a:buNone/>
            </a:pPr>
            <a:r>
              <a:rPr lang="en-US" altLang="ja-JP" b="1" dirty="0"/>
              <a:t>x</a:t>
            </a:r>
            <a:r>
              <a:rPr lang="ja-JP" altLang="en-US" dirty="0"/>
              <a:t>から</a:t>
            </a:r>
            <a:r>
              <a:rPr lang="en-US" altLang="ja-JP" dirty="0"/>
              <a:t>y</a:t>
            </a:r>
            <a:r>
              <a:rPr lang="ja-JP" altLang="en-US" dirty="0"/>
              <a:t>への</a:t>
            </a:r>
            <a:r>
              <a:rPr lang="ja-JP" altLang="en-US" i="1" dirty="0">
                <a:solidFill>
                  <a:srgbClr val="FF0000"/>
                </a:solidFill>
              </a:rPr>
              <a:t>写像（関数）</a:t>
            </a:r>
            <a:r>
              <a:rPr lang="ja-JP" altLang="en-US" dirty="0"/>
              <a:t>を学習</a:t>
            </a:r>
            <a:endParaRPr lang="en-US" altLang="ja-JP" dirty="0"/>
          </a:p>
          <a:p>
            <a:pPr marL="0" indent="0">
              <a:buNone/>
            </a:pPr>
            <a:endParaRPr kumimoji="1" lang="en-US" altLang="ja-JP" dirty="0"/>
          </a:p>
          <a:p>
            <a:r>
              <a:rPr lang="ja-JP" altLang="en-US" b="1" dirty="0"/>
              <a:t>例</a:t>
            </a:r>
            <a:r>
              <a:rPr lang="en-US" altLang="ja-JP" dirty="0"/>
              <a:t>: </a:t>
            </a:r>
            <a:r>
              <a:rPr lang="ja-JP" altLang="en-US" dirty="0"/>
              <a:t>分類、回帰、</a:t>
            </a:r>
            <a:r>
              <a:rPr kumimoji="1" lang="ja-JP" altLang="en-US" sz="2100" dirty="0"/>
              <a:t>物体検出、</a:t>
            </a:r>
            <a:r>
              <a:rPr lang="ja-JP" altLang="en-US" dirty="0"/>
              <a:t>セマンティックセグメンテーション、</a:t>
            </a:r>
            <a:r>
              <a:rPr kumimoji="1" lang="ja-JP" altLang="en-US" sz="2100" dirty="0"/>
              <a:t>画像キャプション</a:t>
            </a:r>
            <a:r>
              <a:rPr lang="ja-JP" altLang="en-US" dirty="0"/>
              <a:t>、等々</a:t>
            </a:r>
            <a:endParaRPr kumimoji="1" lang="ja-JP" altLang="en-US" dirty="0"/>
          </a:p>
        </p:txBody>
      </p:sp>
      <p:pic>
        <p:nvPicPr>
          <p:cNvPr id="2050" name="Picture 2" descr="駅を見守る猫駅長と猫施設長 帽子姿もキリリ | sippo(シッポ) |">
            <a:extLst>
              <a:ext uri="{FF2B5EF4-FFF2-40B4-BE49-F238E27FC236}">
                <a16:creationId xmlns:a16="http://schemas.microsoft.com/office/drawing/2014/main" id="{46929BF8-35E2-44B7-98A9-AA90376542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99" r="350" b="5650"/>
          <a:stretch/>
        </p:blipFill>
        <p:spPr bwMode="auto">
          <a:xfrm>
            <a:off x="4449450" y="2435211"/>
            <a:ext cx="1970203" cy="198757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B2CFFEC-7E63-491C-8A69-EC8ECFC3E667}"/>
              </a:ext>
            </a:extLst>
          </p:cNvPr>
          <p:cNvSpPr txBox="1"/>
          <p:nvPr/>
        </p:nvSpPr>
        <p:spPr>
          <a:xfrm>
            <a:off x="5288437" y="4659866"/>
            <a:ext cx="2394409" cy="415498"/>
          </a:xfrm>
          <a:prstGeom prst="rect">
            <a:avLst/>
          </a:prstGeom>
          <a:noFill/>
        </p:spPr>
        <p:txBody>
          <a:bodyPr wrap="square" rtlCol="0">
            <a:spAutoFit/>
          </a:bodyPr>
          <a:lstStyle/>
          <a:p>
            <a:r>
              <a:rPr kumimoji="1" lang="ja-JP" altLang="en-US" sz="2100" dirty="0"/>
              <a:t>分類</a:t>
            </a:r>
            <a:r>
              <a:rPr kumimoji="1" lang="en-US" altLang="ja-JP" sz="2100" dirty="0"/>
              <a:t>(Classification)</a:t>
            </a:r>
            <a:endParaRPr kumimoji="1" lang="ja-JP" altLang="en-US" sz="2100" dirty="0"/>
          </a:p>
        </p:txBody>
      </p:sp>
      <p:cxnSp>
        <p:nvCxnSpPr>
          <p:cNvPr id="6" name="直線矢印コネクタ 5">
            <a:extLst>
              <a:ext uri="{FF2B5EF4-FFF2-40B4-BE49-F238E27FC236}">
                <a16:creationId xmlns:a16="http://schemas.microsoft.com/office/drawing/2014/main" id="{FE59BD8F-F260-4DE6-977E-949B6E3FFDBD}"/>
              </a:ext>
            </a:extLst>
          </p:cNvPr>
          <p:cNvCxnSpPr/>
          <p:nvPr/>
        </p:nvCxnSpPr>
        <p:spPr>
          <a:xfrm>
            <a:off x="6608190" y="3428999"/>
            <a:ext cx="537328"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7" name="テキスト ボックス 6">
            <a:extLst>
              <a:ext uri="{FF2B5EF4-FFF2-40B4-BE49-F238E27FC236}">
                <a16:creationId xmlns:a16="http://schemas.microsoft.com/office/drawing/2014/main" id="{1F6E267F-BA60-4350-B55F-5F5964CE127E}"/>
              </a:ext>
            </a:extLst>
          </p:cNvPr>
          <p:cNvSpPr txBox="1"/>
          <p:nvPr/>
        </p:nvSpPr>
        <p:spPr>
          <a:xfrm>
            <a:off x="7334055" y="3221250"/>
            <a:ext cx="544444" cy="415498"/>
          </a:xfrm>
          <a:prstGeom prst="rect">
            <a:avLst/>
          </a:prstGeom>
          <a:noFill/>
        </p:spPr>
        <p:txBody>
          <a:bodyPr wrap="none" rtlCol="0">
            <a:spAutoFit/>
          </a:bodyPr>
          <a:lstStyle/>
          <a:p>
            <a:r>
              <a:rPr kumimoji="1" lang="en-US" altLang="ja-JP" sz="2100" dirty="0"/>
              <a:t>Cat</a:t>
            </a:r>
            <a:endParaRPr kumimoji="1" lang="ja-JP" altLang="en-US" sz="2100" dirty="0"/>
          </a:p>
        </p:txBody>
      </p:sp>
      <p:sp>
        <p:nvSpPr>
          <p:cNvPr id="11" name="テキスト ボックス 10">
            <a:extLst>
              <a:ext uri="{FF2B5EF4-FFF2-40B4-BE49-F238E27FC236}">
                <a16:creationId xmlns:a16="http://schemas.microsoft.com/office/drawing/2014/main" id="{F14C09BA-0253-4D3C-AC15-70776711F6B1}"/>
              </a:ext>
            </a:extLst>
          </p:cNvPr>
          <p:cNvSpPr txBox="1"/>
          <p:nvPr/>
        </p:nvSpPr>
        <p:spPr>
          <a:xfrm>
            <a:off x="4470400" y="641460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567887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教師あり学習</a:t>
            </a:r>
            <a:r>
              <a:rPr kumimoji="1" lang="en-US" altLang="ja-JP" dirty="0"/>
              <a:t>VS</a:t>
            </a:r>
            <a:r>
              <a:rPr kumimoji="1" lang="ja-JP" altLang="en-US" dirty="0"/>
              <a:t>教師なし学習</a:t>
            </a:r>
          </a:p>
        </p:txBody>
      </p:sp>
      <p:sp>
        <p:nvSpPr>
          <p:cNvPr id="4" name="テキスト ボックス 3">
            <a:extLst>
              <a:ext uri="{FF2B5EF4-FFF2-40B4-BE49-F238E27FC236}">
                <a16:creationId xmlns:a16="http://schemas.microsoft.com/office/drawing/2014/main" id="{9B2CFFEC-7E63-491C-8A69-EC8ECFC3E667}"/>
              </a:ext>
            </a:extLst>
          </p:cNvPr>
          <p:cNvSpPr txBox="1"/>
          <p:nvPr/>
        </p:nvSpPr>
        <p:spPr>
          <a:xfrm>
            <a:off x="5288437" y="4659866"/>
            <a:ext cx="2394409" cy="415498"/>
          </a:xfrm>
          <a:prstGeom prst="rect">
            <a:avLst/>
          </a:prstGeom>
          <a:noFill/>
        </p:spPr>
        <p:txBody>
          <a:bodyPr wrap="square" rtlCol="0">
            <a:spAutoFit/>
          </a:bodyPr>
          <a:lstStyle/>
          <a:p>
            <a:r>
              <a:rPr kumimoji="1" lang="ja-JP" altLang="en-US" sz="2100" dirty="0"/>
              <a:t>回帰</a:t>
            </a:r>
            <a:r>
              <a:rPr kumimoji="1" lang="en-US" altLang="ja-JP" sz="2100" dirty="0"/>
              <a:t>(Regression)</a:t>
            </a:r>
            <a:endParaRPr kumimoji="1" lang="ja-JP" altLang="en-US" sz="2100" dirty="0"/>
          </a:p>
        </p:txBody>
      </p:sp>
      <p:sp>
        <p:nvSpPr>
          <p:cNvPr id="5" name="雲 4">
            <a:extLst>
              <a:ext uri="{FF2B5EF4-FFF2-40B4-BE49-F238E27FC236}">
                <a16:creationId xmlns:a16="http://schemas.microsoft.com/office/drawing/2014/main" id="{99DAB398-C748-47D0-82AE-B62C2CA6012D}"/>
              </a:ext>
            </a:extLst>
          </p:cNvPr>
          <p:cNvSpPr/>
          <p:nvPr/>
        </p:nvSpPr>
        <p:spPr>
          <a:xfrm>
            <a:off x="4159045" y="2970770"/>
            <a:ext cx="2119919" cy="1200721"/>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a:t>商品の売上高に影響を与える要素</a:t>
            </a:r>
          </a:p>
        </p:txBody>
      </p:sp>
      <p:cxnSp>
        <p:nvCxnSpPr>
          <p:cNvPr id="8" name="直線矢印コネクタ 7">
            <a:extLst>
              <a:ext uri="{FF2B5EF4-FFF2-40B4-BE49-F238E27FC236}">
                <a16:creationId xmlns:a16="http://schemas.microsoft.com/office/drawing/2014/main" id="{87D7A698-5DCA-4BB7-A4C7-535440D64F42}"/>
              </a:ext>
            </a:extLst>
          </p:cNvPr>
          <p:cNvCxnSpPr>
            <a:cxnSpLocks/>
          </p:cNvCxnSpPr>
          <p:nvPr/>
        </p:nvCxnSpPr>
        <p:spPr>
          <a:xfrm>
            <a:off x="6278964" y="3513840"/>
            <a:ext cx="537328"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
        <p:nvSpPr>
          <p:cNvPr id="10" name="テキスト ボックス 9">
            <a:extLst>
              <a:ext uri="{FF2B5EF4-FFF2-40B4-BE49-F238E27FC236}">
                <a16:creationId xmlns:a16="http://schemas.microsoft.com/office/drawing/2014/main" id="{78E5C828-3E55-4859-9AF7-1E23E14A68E8}"/>
              </a:ext>
            </a:extLst>
          </p:cNvPr>
          <p:cNvSpPr txBox="1"/>
          <p:nvPr/>
        </p:nvSpPr>
        <p:spPr>
          <a:xfrm>
            <a:off x="6793118" y="3344563"/>
            <a:ext cx="1415772" cy="338554"/>
          </a:xfrm>
          <a:prstGeom prst="rect">
            <a:avLst/>
          </a:prstGeom>
          <a:noFill/>
        </p:spPr>
        <p:txBody>
          <a:bodyPr wrap="none" rtlCol="0">
            <a:spAutoFit/>
          </a:bodyPr>
          <a:lstStyle/>
          <a:p>
            <a:pPr algn="ctr"/>
            <a:r>
              <a:rPr kumimoji="1" lang="ja-JP" altLang="en-US" sz="1600" dirty="0">
                <a:solidFill>
                  <a:schemeClr val="dk1"/>
                </a:solidFill>
              </a:rPr>
              <a:t>商品の売上高</a:t>
            </a:r>
          </a:p>
        </p:txBody>
      </p:sp>
      <p:sp>
        <p:nvSpPr>
          <p:cNvPr id="13" name="テキスト ボックス 12">
            <a:extLst>
              <a:ext uri="{FF2B5EF4-FFF2-40B4-BE49-F238E27FC236}">
                <a16:creationId xmlns:a16="http://schemas.microsoft.com/office/drawing/2014/main" id="{3E68E4A9-BB60-4725-BB40-07472B2D2AD6}"/>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
        <p:nvSpPr>
          <p:cNvPr id="12" name="コンテンツ プレースホルダー 2">
            <a:extLst>
              <a:ext uri="{FF2B5EF4-FFF2-40B4-BE49-F238E27FC236}">
                <a16:creationId xmlns:a16="http://schemas.microsoft.com/office/drawing/2014/main" id="{57FC5923-70E3-4035-BE86-6A314F4D941A}"/>
              </a:ext>
            </a:extLst>
          </p:cNvPr>
          <p:cNvSpPr>
            <a:spLocks noGrp="1"/>
          </p:cNvSpPr>
          <p:nvPr>
            <p:ph idx="1"/>
          </p:nvPr>
        </p:nvSpPr>
        <p:spPr>
          <a:xfrm>
            <a:off x="633845" y="1828801"/>
            <a:ext cx="3815605" cy="4351337"/>
          </a:xfrm>
        </p:spPr>
        <p:txBody>
          <a:bodyPr>
            <a:normAutofit/>
          </a:bodyPr>
          <a:lstStyle/>
          <a:p>
            <a:pPr marL="0" indent="0">
              <a:buNone/>
            </a:pPr>
            <a:r>
              <a:rPr kumimoji="1" lang="en-US" altLang="ja-JP" b="1" dirty="0"/>
              <a:t>Supervised</a:t>
            </a:r>
            <a:r>
              <a:rPr lang="ja-JP" altLang="en-US" b="1" dirty="0"/>
              <a:t> </a:t>
            </a:r>
            <a:r>
              <a:rPr lang="en-US" altLang="ja-JP" b="1" dirty="0"/>
              <a:t>L</a:t>
            </a:r>
            <a:r>
              <a:rPr kumimoji="1" lang="en-US" altLang="ja-JP" b="1" dirty="0"/>
              <a:t>earning</a:t>
            </a:r>
          </a:p>
          <a:p>
            <a:r>
              <a:rPr lang="ja-JP" altLang="en-US" b="1" dirty="0"/>
              <a:t>データ</a:t>
            </a:r>
            <a:r>
              <a:rPr lang="en-US" altLang="ja-JP" dirty="0">
                <a:sym typeface="Wingdings" panose="05000000000000000000" pitchFamily="2" charset="2"/>
              </a:rPr>
              <a:t>: (</a:t>
            </a:r>
            <a:r>
              <a:rPr lang="en-US" altLang="ja-JP" b="1" dirty="0">
                <a:sym typeface="Wingdings" panose="05000000000000000000" pitchFamily="2" charset="2"/>
              </a:rPr>
              <a:t>x</a:t>
            </a:r>
            <a:r>
              <a:rPr lang="en-US" altLang="ja-JP" dirty="0">
                <a:sym typeface="Wingdings" panose="05000000000000000000" pitchFamily="2" charset="2"/>
              </a:rPr>
              <a:t>, y)</a:t>
            </a:r>
          </a:p>
          <a:p>
            <a:pPr marL="0" indent="0">
              <a:buNone/>
            </a:pPr>
            <a:r>
              <a:rPr lang="en-US" altLang="ja-JP" b="1" dirty="0">
                <a:sym typeface="Wingdings" panose="05000000000000000000" pitchFamily="2" charset="2"/>
              </a:rPr>
              <a:t>x</a:t>
            </a:r>
            <a:r>
              <a:rPr lang="ja-JP" altLang="en-US" dirty="0">
                <a:sym typeface="Wingdings" panose="05000000000000000000" pitchFamily="2" charset="2"/>
              </a:rPr>
              <a:t>はデータ（</a:t>
            </a:r>
            <a:r>
              <a:rPr lang="ja-JP" altLang="en-US" b="1" dirty="0">
                <a:sym typeface="Wingdings" panose="05000000000000000000" pitchFamily="2" charset="2"/>
              </a:rPr>
              <a:t>ベクトル</a:t>
            </a:r>
            <a:r>
              <a:rPr lang="ja-JP" altLang="en-US" dirty="0">
                <a:sym typeface="Wingdings" panose="05000000000000000000" pitchFamily="2" charset="2"/>
              </a:rPr>
              <a:t>）、</a:t>
            </a:r>
            <a:r>
              <a:rPr lang="en-US" altLang="ja-JP" dirty="0">
                <a:sym typeface="Wingdings" panose="05000000000000000000" pitchFamily="2" charset="2"/>
              </a:rPr>
              <a:t>y</a:t>
            </a:r>
            <a:r>
              <a:rPr lang="ja-JP" altLang="en-US" dirty="0">
                <a:sym typeface="Wingdings" panose="05000000000000000000" pitchFamily="2" charset="2"/>
              </a:rPr>
              <a:t>はラベル</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r>
              <a:rPr lang="ja-JP" altLang="en-US" b="1" dirty="0"/>
              <a:t>目的</a:t>
            </a:r>
            <a:r>
              <a:rPr kumimoji="1" lang="en-US" altLang="ja-JP" dirty="0"/>
              <a:t>:</a:t>
            </a:r>
          </a:p>
          <a:p>
            <a:pPr marL="0" indent="0">
              <a:buNone/>
            </a:pPr>
            <a:r>
              <a:rPr lang="en-US" altLang="ja-JP" b="1" dirty="0"/>
              <a:t>x</a:t>
            </a:r>
            <a:r>
              <a:rPr lang="ja-JP" altLang="en-US" dirty="0"/>
              <a:t>から</a:t>
            </a:r>
            <a:r>
              <a:rPr lang="en-US" altLang="ja-JP" dirty="0"/>
              <a:t>y</a:t>
            </a:r>
            <a:r>
              <a:rPr lang="ja-JP" altLang="en-US" dirty="0"/>
              <a:t>への</a:t>
            </a:r>
            <a:r>
              <a:rPr lang="ja-JP" altLang="en-US" i="1" dirty="0">
                <a:solidFill>
                  <a:srgbClr val="FF0000"/>
                </a:solidFill>
              </a:rPr>
              <a:t>写像（関数）</a:t>
            </a:r>
            <a:r>
              <a:rPr lang="ja-JP" altLang="en-US" dirty="0"/>
              <a:t>を学習</a:t>
            </a:r>
            <a:endParaRPr lang="en-US" altLang="ja-JP" dirty="0"/>
          </a:p>
          <a:p>
            <a:pPr marL="0" indent="0">
              <a:buNone/>
            </a:pPr>
            <a:endParaRPr kumimoji="1" lang="en-US" altLang="ja-JP" dirty="0"/>
          </a:p>
          <a:p>
            <a:r>
              <a:rPr lang="ja-JP" altLang="en-US" b="1" dirty="0"/>
              <a:t>例</a:t>
            </a:r>
            <a:r>
              <a:rPr lang="en-US" altLang="ja-JP" dirty="0"/>
              <a:t>: </a:t>
            </a:r>
            <a:r>
              <a:rPr lang="ja-JP" altLang="en-US" dirty="0"/>
              <a:t>分類、回帰、</a:t>
            </a:r>
            <a:r>
              <a:rPr kumimoji="1" lang="ja-JP" altLang="en-US" sz="2100" dirty="0"/>
              <a:t>物体検出、</a:t>
            </a:r>
            <a:r>
              <a:rPr lang="ja-JP" altLang="en-US" dirty="0"/>
              <a:t>セマンティックセグメンテーション、</a:t>
            </a:r>
            <a:r>
              <a:rPr kumimoji="1" lang="ja-JP" altLang="en-US" sz="2100" dirty="0"/>
              <a:t>画像キャプション</a:t>
            </a:r>
            <a:r>
              <a:rPr lang="ja-JP" altLang="en-US" dirty="0"/>
              <a:t>、等々</a:t>
            </a:r>
            <a:endParaRPr kumimoji="1" lang="ja-JP" altLang="en-US" dirty="0"/>
          </a:p>
        </p:txBody>
      </p:sp>
    </p:spTree>
    <p:extLst>
      <p:ext uri="{BB962C8B-B14F-4D97-AF65-F5344CB8AC3E}">
        <p14:creationId xmlns:p14="http://schemas.microsoft.com/office/powerpoint/2010/main" val="2804880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4F0549-13B5-4D56-B54F-9415366B34B7}"/>
              </a:ext>
            </a:extLst>
          </p:cNvPr>
          <p:cNvSpPr>
            <a:spLocks noGrp="1"/>
          </p:cNvSpPr>
          <p:nvPr>
            <p:ph type="title"/>
          </p:nvPr>
        </p:nvSpPr>
        <p:spPr/>
        <p:txBody>
          <a:bodyPr/>
          <a:lstStyle/>
          <a:p>
            <a:r>
              <a:rPr kumimoji="1" lang="ja-JP" altLang="en-US" dirty="0"/>
              <a:t>分類</a:t>
            </a:r>
            <a:r>
              <a:rPr kumimoji="1" lang="en-US" altLang="ja-JP" dirty="0"/>
              <a:t>VS</a:t>
            </a:r>
            <a:r>
              <a:rPr kumimoji="1" lang="ja-JP" altLang="en-US" dirty="0"/>
              <a:t>回帰</a:t>
            </a:r>
          </a:p>
        </p:txBody>
      </p:sp>
      <p:pic>
        <p:nvPicPr>
          <p:cNvPr id="8194" name="Picture 2" descr="機械学習 ｜ SiTest (サイテスト) ブログ">
            <a:extLst>
              <a:ext uri="{FF2B5EF4-FFF2-40B4-BE49-F238E27FC236}">
                <a16:creationId xmlns:a16="http://schemas.microsoft.com/office/drawing/2014/main" id="{6378AA9A-2C8F-4356-99BD-32AFEB096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57166"/>
            <a:ext cx="4032142" cy="2699454"/>
          </a:xfrm>
          <a:prstGeom prst="rect">
            <a:avLst/>
          </a:prstGeom>
          <a:noFill/>
          <a:extLst>
            <a:ext uri="{909E8E84-426E-40DD-AFC4-6F175D3DCCD1}">
              <a14:hiddenFill xmlns:a14="http://schemas.microsoft.com/office/drawing/2010/main">
                <a:solidFill>
                  <a:srgbClr val="FFFFFF"/>
                </a:solidFill>
              </a14:hiddenFill>
            </a:ext>
          </a:extLst>
        </p:spPr>
      </p:pic>
      <p:pic>
        <p:nvPicPr>
          <p:cNvPr id="7" name="コンテンツ プレースホルダー 6">
            <a:extLst>
              <a:ext uri="{FF2B5EF4-FFF2-40B4-BE49-F238E27FC236}">
                <a16:creationId xmlns:a16="http://schemas.microsoft.com/office/drawing/2014/main" id="{B674C7E5-3F84-4F91-84DA-5AD04ABAB0F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304" b="6743"/>
          <a:stretch/>
        </p:blipFill>
        <p:spPr>
          <a:xfrm>
            <a:off x="500851" y="2257166"/>
            <a:ext cx="3863758" cy="2609628"/>
          </a:xfrm>
        </p:spPr>
      </p:pic>
      <p:sp>
        <p:nvSpPr>
          <p:cNvPr id="8" name="テキスト ボックス 7">
            <a:extLst>
              <a:ext uri="{FF2B5EF4-FFF2-40B4-BE49-F238E27FC236}">
                <a16:creationId xmlns:a16="http://schemas.microsoft.com/office/drawing/2014/main" id="{0BC04D95-1B82-4A5F-B394-B75FBB4CA3FD}"/>
              </a:ext>
            </a:extLst>
          </p:cNvPr>
          <p:cNvSpPr txBox="1"/>
          <p:nvPr/>
        </p:nvSpPr>
        <p:spPr>
          <a:xfrm>
            <a:off x="2347275" y="4874342"/>
            <a:ext cx="362600" cy="369332"/>
          </a:xfrm>
          <a:prstGeom prst="rect">
            <a:avLst/>
          </a:prstGeom>
          <a:noFill/>
        </p:spPr>
        <p:txBody>
          <a:bodyPr wrap="none" rtlCol="0">
            <a:spAutoFit/>
          </a:bodyPr>
          <a:lstStyle/>
          <a:p>
            <a:r>
              <a:rPr kumimoji="1" lang="en-US" altLang="ja-JP" dirty="0"/>
              <a:t>x</a:t>
            </a:r>
            <a:r>
              <a:rPr kumimoji="1" lang="en-US" altLang="ja-JP" baseline="-25000" dirty="0"/>
              <a:t>1</a:t>
            </a:r>
            <a:endParaRPr kumimoji="1" lang="ja-JP" altLang="en-US" baseline="-25000" dirty="0"/>
          </a:p>
        </p:txBody>
      </p:sp>
      <p:sp>
        <p:nvSpPr>
          <p:cNvPr id="9" name="テキスト ボックス 8">
            <a:extLst>
              <a:ext uri="{FF2B5EF4-FFF2-40B4-BE49-F238E27FC236}">
                <a16:creationId xmlns:a16="http://schemas.microsoft.com/office/drawing/2014/main" id="{D0E53986-573C-492B-A74B-BAB99C221538}"/>
              </a:ext>
            </a:extLst>
          </p:cNvPr>
          <p:cNvSpPr txBox="1"/>
          <p:nvPr/>
        </p:nvSpPr>
        <p:spPr>
          <a:xfrm>
            <a:off x="196620" y="3377314"/>
            <a:ext cx="362600" cy="369332"/>
          </a:xfrm>
          <a:prstGeom prst="rect">
            <a:avLst/>
          </a:prstGeom>
          <a:noFill/>
        </p:spPr>
        <p:txBody>
          <a:bodyPr wrap="none" rtlCol="0">
            <a:spAutoFit/>
          </a:bodyPr>
          <a:lstStyle/>
          <a:p>
            <a:r>
              <a:rPr kumimoji="1" lang="en-US" altLang="ja-JP" dirty="0"/>
              <a:t>x</a:t>
            </a:r>
            <a:r>
              <a:rPr kumimoji="1" lang="en-US" altLang="ja-JP" baseline="-25000" dirty="0"/>
              <a:t>2</a:t>
            </a:r>
            <a:endParaRPr kumimoji="1" lang="ja-JP" altLang="en-US" baseline="-25000" dirty="0"/>
          </a:p>
        </p:txBody>
      </p:sp>
      <p:sp>
        <p:nvSpPr>
          <p:cNvPr id="11" name="テキスト ボックス 10">
            <a:extLst>
              <a:ext uri="{FF2B5EF4-FFF2-40B4-BE49-F238E27FC236}">
                <a16:creationId xmlns:a16="http://schemas.microsoft.com/office/drawing/2014/main" id="{9D26CEE7-A17D-465E-BB31-6CB31D412E35}"/>
              </a:ext>
            </a:extLst>
          </p:cNvPr>
          <p:cNvSpPr txBox="1"/>
          <p:nvPr/>
        </p:nvSpPr>
        <p:spPr>
          <a:xfrm>
            <a:off x="6493180" y="4838513"/>
            <a:ext cx="284052" cy="369332"/>
          </a:xfrm>
          <a:prstGeom prst="rect">
            <a:avLst/>
          </a:prstGeom>
          <a:noFill/>
        </p:spPr>
        <p:txBody>
          <a:bodyPr wrap="none" rtlCol="0">
            <a:spAutoFit/>
          </a:bodyPr>
          <a:lstStyle/>
          <a:p>
            <a:r>
              <a:rPr kumimoji="1" lang="en-US" altLang="ja-JP" dirty="0"/>
              <a:t>x</a:t>
            </a:r>
            <a:endParaRPr kumimoji="1" lang="ja-JP" altLang="en-US" dirty="0"/>
          </a:p>
        </p:txBody>
      </p:sp>
      <p:sp>
        <p:nvSpPr>
          <p:cNvPr id="13" name="テキスト ボックス 12">
            <a:extLst>
              <a:ext uri="{FF2B5EF4-FFF2-40B4-BE49-F238E27FC236}">
                <a16:creationId xmlns:a16="http://schemas.microsoft.com/office/drawing/2014/main" id="{D77C0B89-B4E8-4123-B7E3-49603C03CFB4}"/>
              </a:ext>
            </a:extLst>
          </p:cNvPr>
          <p:cNvSpPr txBox="1"/>
          <p:nvPr/>
        </p:nvSpPr>
        <p:spPr>
          <a:xfrm>
            <a:off x="4572000" y="3244334"/>
            <a:ext cx="288862" cy="369332"/>
          </a:xfrm>
          <a:prstGeom prst="rect">
            <a:avLst/>
          </a:prstGeom>
          <a:noFill/>
        </p:spPr>
        <p:txBody>
          <a:bodyPr wrap="none" rtlCol="0">
            <a:spAutoFit/>
          </a:bodyPr>
          <a:lstStyle/>
          <a:p>
            <a:r>
              <a:rPr kumimoji="1" lang="en-US" altLang="ja-JP" dirty="0"/>
              <a:t>y</a:t>
            </a:r>
            <a:endParaRPr kumimoji="1" lang="ja-JP" altLang="en-US" dirty="0"/>
          </a:p>
        </p:txBody>
      </p:sp>
      <p:sp>
        <p:nvSpPr>
          <p:cNvPr id="10" name="テキスト ボックス 9">
            <a:extLst>
              <a:ext uri="{FF2B5EF4-FFF2-40B4-BE49-F238E27FC236}">
                <a16:creationId xmlns:a16="http://schemas.microsoft.com/office/drawing/2014/main" id="{A805FC7A-A1C6-4D6E-8806-9B15CEC6E909}"/>
              </a:ext>
            </a:extLst>
          </p:cNvPr>
          <p:cNvSpPr txBox="1"/>
          <p:nvPr/>
        </p:nvSpPr>
        <p:spPr>
          <a:xfrm>
            <a:off x="848412" y="1993467"/>
            <a:ext cx="3365369" cy="369332"/>
          </a:xfrm>
          <a:prstGeom prst="rect">
            <a:avLst/>
          </a:prstGeom>
          <a:noFill/>
        </p:spPr>
        <p:txBody>
          <a:bodyPr wrap="square">
            <a:spAutoFit/>
          </a:bodyPr>
          <a:lstStyle/>
          <a:p>
            <a:pPr algn="ctr"/>
            <a:r>
              <a:rPr lang="en-US" altLang="zh-CN" dirty="0">
                <a:sym typeface="Wingdings" panose="05000000000000000000" pitchFamily="2" charset="2"/>
              </a:rPr>
              <a:t>D = {</a:t>
            </a:r>
            <a:r>
              <a:rPr lang="en-US" altLang="ja-JP" dirty="0">
                <a:sym typeface="Wingdings" panose="05000000000000000000" pitchFamily="2" charset="2"/>
              </a:rPr>
              <a:t>(</a:t>
            </a:r>
            <a:r>
              <a:rPr lang="en-US" altLang="ja-JP" b="1" dirty="0">
                <a:sym typeface="Wingdings" panose="05000000000000000000" pitchFamily="2" charset="2"/>
              </a:rPr>
              <a:t>x</a:t>
            </a:r>
            <a:r>
              <a:rPr lang="en-US" altLang="ja-JP" b="1" baseline="-25000" dirty="0">
                <a:sym typeface="Wingdings" panose="05000000000000000000" pitchFamily="2" charset="2"/>
              </a:rPr>
              <a:t>1</a:t>
            </a:r>
            <a:r>
              <a:rPr lang="en-US" altLang="ja-JP" dirty="0">
                <a:sym typeface="Wingdings" panose="05000000000000000000" pitchFamily="2" charset="2"/>
              </a:rPr>
              <a:t>, c</a:t>
            </a:r>
            <a:r>
              <a:rPr lang="en-US" altLang="ja-JP" baseline="-25000" dirty="0">
                <a:sym typeface="Wingdings" panose="05000000000000000000" pitchFamily="2" charset="2"/>
              </a:rPr>
              <a:t>1</a:t>
            </a:r>
            <a:r>
              <a:rPr lang="en-US" altLang="ja-JP" dirty="0">
                <a:sym typeface="Wingdings" panose="05000000000000000000" pitchFamily="2" charset="2"/>
              </a:rPr>
              <a:t>), (</a:t>
            </a:r>
            <a:r>
              <a:rPr lang="en-US" altLang="ja-JP" b="1" dirty="0">
                <a:sym typeface="Wingdings" panose="05000000000000000000" pitchFamily="2" charset="2"/>
              </a:rPr>
              <a:t>x</a:t>
            </a:r>
            <a:r>
              <a:rPr lang="en-US" altLang="ja-JP" b="1" baseline="-25000" dirty="0">
                <a:sym typeface="Wingdings" panose="05000000000000000000" pitchFamily="2" charset="2"/>
              </a:rPr>
              <a:t>2</a:t>
            </a:r>
            <a:r>
              <a:rPr lang="en-US" altLang="ja-JP" dirty="0">
                <a:sym typeface="Wingdings" panose="05000000000000000000" pitchFamily="2" charset="2"/>
              </a:rPr>
              <a:t>, c</a:t>
            </a:r>
            <a:r>
              <a:rPr lang="en-US" altLang="ja-JP" baseline="-25000" dirty="0">
                <a:sym typeface="Wingdings" panose="05000000000000000000" pitchFamily="2" charset="2"/>
              </a:rPr>
              <a:t>2</a:t>
            </a:r>
            <a:r>
              <a:rPr lang="en-US" altLang="ja-JP" dirty="0">
                <a:sym typeface="Wingdings" panose="05000000000000000000" pitchFamily="2" charset="2"/>
              </a:rPr>
              <a:t>), (</a:t>
            </a:r>
            <a:r>
              <a:rPr lang="en-US" altLang="ja-JP" b="1" dirty="0">
                <a:sym typeface="Wingdings" panose="05000000000000000000" pitchFamily="2" charset="2"/>
              </a:rPr>
              <a:t>x</a:t>
            </a:r>
            <a:r>
              <a:rPr lang="en-US" altLang="ja-JP" b="1" baseline="-25000" dirty="0">
                <a:sym typeface="Wingdings" panose="05000000000000000000" pitchFamily="2" charset="2"/>
              </a:rPr>
              <a:t>3</a:t>
            </a:r>
            <a:r>
              <a:rPr lang="en-US" altLang="ja-JP" dirty="0">
                <a:sym typeface="Wingdings" panose="05000000000000000000" pitchFamily="2" charset="2"/>
              </a:rPr>
              <a:t>, c</a:t>
            </a:r>
            <a:r>
              <a:rPr lang="en-US" altLang="zh-CN" baseline="-25000" dirty="0">
                <a:sym typeface="Wingdings" panose="05000000000000000000" pitchFamily="2" charset="2"/>
              </a:rPr>
              <a:t>3</a:t>
            </a:r>
            <a:r>
              <a:rPr lang="en-US" altLang="ja-JP" dirty="0">
                <a:sym typeface="Wingdings" panose="05000000000000000000" pitchFamily="2" charset="2"/>
              </a:rPr>
              <a:t>), …</a:t>
            </a:r>
            <a:r>
              <a:rPr lang="en-US" altLang="zh-CN" dirty="0">
                <a:sym typeface="Wingdings" panose="05000000000000000000" pitchFamily="2" charset="2"/>
              </a:rPr>
              <a:t>}</a:t>
            </a:r>
            <a:endParaRPr lang="en-US" altLang="ja-JP" dirty="0">
              <a:sym typeface="Wingdings" panose="05000000000000000000" pitchFamily="2" charset="2"/>
            </a:endParaRPr>
          </a:p>
        </p:txBody>
      </p:sp>
      <p:sp>
        <p:nvSpPr>
          <p:cNvPr id="4" name="テキスト ボックス 3">
            <a:extLst>
              <a:ext uri="{FF2B5EF4-FFF2-40B4-BE49-F238E27FC236}">
                <a16:creationId xmlns:a16="http://schemas.microsoft.com/office/drawing/2014/main" id="{3FF85DA7-BDB9-4C98-9B14-3879B8159E7F}"/>
              </a:ext>
            </a:extLst>
          </p:cNvPr>
          <p:cNvSpPr txBox="1"/>
          <p:nvPr/>
        </p:nvSpPr>
        <p:spPr>
          <a:xfrm>
            <a:off x="5052767" y="1993467"/>
            <a:ext cx="3157979" cy="369332"/>
          </a:xfrm>
          <a:prstGeom prst="rect">
            <a:avLst/>
          </a:prstGeom>
          <a:noFill/>
        </p:spPr>
        <p:txBody>
          <a:bodyPr wrap="square">
            <a:spAutoFit/>
          </a:bodyPr>
          <a:lstStyle/>
          <a:p>
            <a:pPr algn="ctr"/>
            <a:r>
              <a:rPr lang="en-US" altLang="ja-JP" dirty="0">
                <a:sym typeface="Wingdings" panose="05000000000000000000" pitchFamily="2" charset="2"/>
              </a:rPr>
              <a:t>D = {(x</a:t>
            </a:r>
            <a:r>
              <a:rPr lang="en-US" altLang="ja-JP" baseline="-25000" dirty="0">
                <a:sym typeface="Wingdings" panose="05000000000000000000" pitchFamily="2" charset="2"/>
              </a:rPr>
              <a:t>1</a:t>
            </a:r>
            <a:r>
              <a:rPr lang="en-US" altLang="ja-JP" dirty="0">
                <a:sym typeface="Wingdings" panose="05000000000000000000" pitchFamily="2" charset="2"/>
              </a:rPr>
              <a:t>, y</a:t>
            </a:r>
            <a:r>
              <a:rPr lang="en-US" altLang="ja-JP" baseline="-25000" dirty="0">
                <a:sym typeface="Wingdings" panose="05000000000000000000" pitchFamily="2" charset="2"/>
              </a:rPr>
              <a:t>1</a:t>
            </a:r>
            <a:r>
              <a:rPr lang="en-US" altLang="ja-JP" dirty="0">
                <a:sym typeface="Wingdings" panose="05000000000000000000" pitchFamily="2" charset="2"/>
              </a:rPr>
              <a:t>), (x</a:t>
            </a:r>
            <a:r>
              <a:rPr lang="en-US" altLang="ja-JP" baseline="-25000" dirty="0">
                <a:sym typeface="Wingdings" panose="05000000000000000000" pitchFamily="2" charset="2"/>
              </a:rPr>
              <a:t>2</a:t>
            </a:r>
            <a:r>
              <a:rPr lang="en-US" altLang="ja-JP" dirty="0">
                <a:sym typeface="Wingdings" panose="05000000000000000000" pitchFamily="2" charset="2"/>
              </a:rPr>
              <a:t>, y</a:t>
            </a:r>
            <a:r>
              <a:rPr lang="en-US" altLang="ja-JP" baseline="-25000" dirty="0">
                <a:sym typeface="Wingdings" panose="05000000000000000000" pitchFamily="2" charset="2"/>
              </a:rPr>
              <a:t>2</a:t>
            </a:r>
            <a:r>
              <a:rPr lang="en-US" altLang="ja-JP" dirty="0">
                <a:sym typeface="Wingdings" panose="05000000000000000000" pitchFamily="2" charset="2"/>
              </a:rPr>
              <a:t>), (x</a:t>
            </a:r>
            <a:r>
              <a:rPr lang="en-US" altLang="ja-JP" baseline="-25000" dirty="0">
                <a:sym typeface="Wingdings" panose="05000000000000000000" pitchFamily="2" charset="2"/>
              </a:rPr>
              <a:t>3</a:t>
            </a:r>
            <a:r>
              <a:rPr lang="en-US" altLang="ja-JP" dirty="0">
                <a:sym typeface="Wingdings" panose="05000000000000000000" pitchFamily="2" charset="2"/>
              </a:rPr>
              <a:t>, y</a:t>
            </a:r>
            <a:r>
              <a:rPr lang="en-US" altLang="ja-JP" baseline="-25000" dirty="0">
                <a:sym typeface="Wingdings" panose="05000000000000000000" pitchFamily="2" charset="2"/>
              </a:rPr>
              <a:t>3</a:t>
            </a:r>
            <a:r>
              <a:rPr lang="en-US" altLang="ja-JP" dirty="0">
                <a:sym typeface="Wingdings" panose="05000000000000000000" pitchFamily="2" charset="2"/>
              </a:rPr>
              <a:t>), …} </a:t>
            </a:r>
          </a:p>
        </p:txBody>
      </p:sp>
      <p:sp>
        <p:nvSpPr>
          <p:cNvPr id="3" name="テキスト ボックス 2">
            <a:extLst>
              <a:ext uri="{FF2B5EF4-FFF2-40B4-BE49-F238E27FC236}">
                <a16:creationId xmlns:a16="http://schemas.microsoft.com/office/drawing/2014/main" id="{155BBA4B-7D15-435D-9F6B-6E83043361F2}"/>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2545949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教師あり学習</a:t>
            </a:r>
            <a:r>
              <a:rPr kumimoji="1" lang="en-US" altLang="ja-JP" dirty="0"/>
              <a:t>VS</a:t>
            </a:r>
            <a:r>
              <a:rPr kumimoji="1" lang="ja-JP" altLang="en-US" dirty="0"/>
              <a:t>教師なし学習</a:t>
            </a:r>
          </a:p>
        </p:txBody>
      </p:sp>
      <p:sp>
        <p:nvSpPr>
          <p:cNvPr id="4" name="テキスト ボックス 3">
            <a:extLst>
              <a:ext uri="{FF2B5EF4-FFF2-40B4-BE49-F238E27FC236}">
                <a16:creationId xmlns:a16="http://schemas.microsoft.com/office/drawing/2014/main" id="{9B2CFFEC-7E63-491C-8A69-EC8ECFC3E667}"/>
              </a:ext>
            </a:extLst>
          </p:cNvPr>
          <p:cNvSpPr txBox="1"/>
          <p:nvPr/>
        </p:nvSpPr>
        <p:spPr>
          <a:xfrm>
            <a:off x="4760536" y="4659866"/>
            <a:ext cx="3403075" cy="415498"/>
          </a:xfrm>
          <a:prstGeom prst="rect">
            <a:avLst/>
          </a:prstGeom>
          <a:noFill/>
        </p:spPr>
        <p:txBody>
          <a:bodyPr wrap="square" rtlCol="0">
            <a:spAutoFit/>
          </a:bodyPr>
          <a:lstStyle/>
          <a:p>
            <a:pPr algn="ctr"/>
            <a:r>
              <a:rPr kumimoji="1" lang="ja-JP" altLang="en-US" sz="2100" dirty="0"/>
              <a:t>物体検出</a:t>
            </a:r>
            <a:r>
              <a:rPr kumimoji="1" lang="en-US" altLang="ja-JP" sz="2100" dirty="0"/>
              <a:t>(Object detection)</a:t>
            </a:r>
            <a:endParaRPr kumimoji="1" lang="ja-JP" altLang="en-US" sz="2100" dirty="0"/>
          </a:p>
        </p:txBody>
      </p:sp>
      <p:pic>
        <p:nvPicPr>
          <p:cNvPr id="4098" name="Picture 2" descr="How can i detect and localize object using tensorflow and convolutional  neural network? - Stack Overflow">
            <a:extLst>
              <a:ext uri="{FF2B5EF4-FFF2-40B4-BE49-F238E27FC236}">
                <a16:creationId xmlns:a16="http://schemas.microsoft.com/office/drawing/2014/main" id="{74B69362-4E2A-4842-AC3A-708DD955B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924" y="2345138"/>
            <a:ext cx="2890297" cy="2167723"/>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B3C7190F-E20E-4382-A441-C4E5E0BAF606}"/>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
        <p:nvSpPr>
          <p:cNvPr id="8" name="コンテンツ プレースホルダー 2">
            <a:extLst>
              <a:ext uri="{FF2B5EF4-FFF2-40B4-BE49-F238E27FC236}">
                <a16:creationId xmlns:a16="http://schemas.microsoft.com/office/drawing/2014/main" id="{E3671D7E-D919-4A54-B699-836B8E48AD79}"/>
              </a:ext>
            </a:extLst>
          </p:cNvPr>
          <p:cNvSpPr>
            <a:spLocks noGrp="1"/>
          </p:cNvSpPr>
          <p:nvPr>
            <p:ph idx="1"/>
          </p:nvPr>
        </p:nvSpPr>
        <p:spPr>
          <a:xfrm>
            <a:off x="633845" y="1828801"/>
            <a:ext cx="3815605" cy="4351337"/>
          </a:xfrm>
        </p:spPr>
        <p:txBody>
          <a:bodyPr>
            <a:normAutofit/>
          </a:bodyPr>
          <a:lstStyle/>
          <a:p>
            <a:pPr marL="0" indent="0">
              <a:buNone/>
            </a:pPr>
            <a:r>
              <a:rPr kumimoji="1" lang="en-US" altLang="ja-JP" b="1" dirty="0"/>
              <a:t>Supervised</a:t>
            </a:r>
            <a:r>
              <a:rPr lang="ja-JP" altLang="en-US" b="1" dirty="0"/>
              <a:t> </a:t>
            </a:r>
            <a:r>
              <a:rPr lang="en-US" altLang="ja-JP" b="1" dirty="0"/>
              <a:t>L</a:t>
            </a:r>
            <a:r>
              <a:rPr kumimoji="1" lang="en-US" altLang="ja-JP" b="1" dirty="0"/>
              <a:t>earning</a:t>
            </a:r>
          </a:p>
          <a:p>
            <a:r>
              <a:rPr lang="ja-JP" altLang="en-US" b="1" dirty="0"/>
              <a:t>データ</a:t>
            </a:r>
            <a:r>
              <a:rPr lang="en-US" altLang="ja-JP" dirty="0">
                <a:sym typeface="Wingdings" panose="05000000000000000000" pitchFamily="2" charset="2"/>
              </a:rPr>
              <a:t>: (</a:t>
            </a:r>
            <a:r>
              <a:rPr lang="en-US" altLang="ja-JP" b="1" dirty="0">
                <a:sym typeface="Wingdings" panose="05000000000000000000" pitchFamily="2" charset="2"/>
              </a:rPr>
              <a:t>x</a:t>
            </a:r>
            <a:r>
              <a:rPr lang="en-US" altLang="ja-JP" dirty="0">
                <a:sym typeface="Wingdings" panose="05000000000000000000" pitchFamily="2" charset="2"/>
              </a:rPr>
              <a:t>, y)</a:t>
            </a:r>
          </a:p>
          <a:p>
            <a:pPr marL="0" indent="0">
              <a:buNone/>
            </a:pPr>
            <a:r>
              <a:rPr lang="en-US" altLang="ja-JP" b="1" dirty="0">
                <a:sym typeface="Wingdings" panose="05000000000000000000" pitchFamily="2" charset="2"/>
              </a:rPr>
              <a:t>x</a:t>
            </a:r>
            <a:r>
              <a:rPr lang="ja-JP" altLang="en-US" dirty="0">
                <a:sym typeface="Wingdings" panose="05000000000000000000" pitchFamily="2" charset="2"/>
              </a:rPr>
              <a:t>はデータ（</a:t>
            </a:r>
            <a:r>
              <a:rPr lang="ja-JP" altLang="en-US" b="1" dirty="0">
                <a:sym typeface="Wingdings" panose="05000000000000000000" pitchFamily="2" charset="2"/>
              </a:rPr>
              <a:t>ベクトル</a:t>
            </a:r>
            <a:r>
              <a:rPr lang="ja-JP" altLang="en-US" dirty="0">
                <a:sym typeface="Wingdings" panose="05000000000000000000" pitchFamily="2" charset="2"/>
              </a:rPr>
              <a:t>）、</a:t>
            </a:r>
            <a:r>
              <a:rPr lang="en-US" altLang="ja-JP" dirty="0">
                <a:sym typeface="Wingdings" panose="05000000000000000000" pitchFamily="2" charset="2"/>
              </a:rPr>
              <a:t>y</a:t>
            </a:r>
            <a:r>
              <a:rPr lang="ja-JP" altLang="en-US" dirty="0">
                <a:sym typeface="Wingdings" panose="05000000000000000000" pitchFamily="2" charset="2"/>
              </a:rPr>
              <a:t>はラベル</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r>
              <a:rPr lang="ja-JP" altLang="en-US" b="1" dirty="0"/>
              <a:t>目的</a:t>
            </a:r>
            <a:r>
              <a:rPr kumimoji="1" lang="en-US" altLang="ja-JP" dirty="0"/>
              <a:t>:</a:t>
            </a:r>
          </a:p>
          <a:p>
            <a:pPr marL="0" indent="0">
              <a:buNone/>
            </a:pPr>
            <a:r>
              <a:rPr lang="en-US" altLang="ja-JP" b="1" dirty="0"/>
              <a:t>x</a:t>
            </a:r>
            <a:r>
              <a:rPr lang="ja-JP" altLang="en-US" dirty="0"/>
              <a:t>から</a:t>
            </a:r>
            <a:r>
              <a:rPr lang="en-US" altLang="ja-JP" dirty="0"/>
              <a:t>y</a:t>
            </a:r>
            <a:r>
              <a:rPr lang="ja-JP" altLang="en-US" dirty="0"/>
              <a:t>への</a:t>
            </a:r>
            <a:r>
              <a:rPr lang="ja-JP" altLang="en-US" i="1" dirty="0">
                <a:solidFill>
                  <a:srgbClr val="FF0000"/>
                </a:solidFill>
              </a:rPr>
              <a:t>写像（関数）</a:t>
            </a:r>
            <a:r>
              <a:rPr lang="ja-JP" altLang="en-US" dirty="0"/>
              <a:t>を学習</a:t>
            </a:r>
            <a:endParaRPr lang="en-US" altLang="ja-JP" dirty="0"/>
          </a:p>
          <a:p>
            <a:pPr marL="0" indent="0">
              <a:buNone/>
            </a:pPr>
            <a:endParaRPr kumimoji="1" lang="en-US" altLang="ja-JP" dirty="0"/>
          </a:p>
          <a:p>
            <a:r>
              <a:rPr lang="ja-JP" altLang="en-US" b="1" dirty="0"/>
              <a:t>例</a:t>
            </a:r>
            <a:r>
              <a:rPr lang="en-US" altLang="ja-JP" dirty="0"/>
              <a:t>: </a:t>
            </a:r>
            <a:r>
              <a:rPr lang="ja-JP" altLang="en-US" dirty="0"/>
              <a:t>分類、回帰、</a:t>
            </a:r>
            <a:r>
              <a:rPr kumimoji="1" lang="ja-JP" altLang="en-US" sz="2100" dirty="0"/>
              <a:t>物体検出、</a:t>
            </a:r>
            <a:r>
              <a:rPr lang="ja-JP" altLang="en-US" dirty="0"/>
              <a:t>セマンティックセグメンテーション、</a:t>
            </a:r>
            <a:r>
              <a:rPr kumimoji="1" lang="ja-JP" altLang="en-US" sz="2100" dirty="0"/>
              <a:t>画像キャプション</a:t>
            </a:r>
            <a:r>
              <a:rPr lang="ja-JP" altLang="en-US" dirty="0"/>
              <a:t>、等々</a:t>
            </a:r>
            <a:endParaRPr kumimoji="1" lang="ja-JP" altLang="en-US" dirty="0"/>
          </a:p>
        </p:txBody>
      </p:sp>
    </p:spTree>
    <p:extLst>
      <p:ext uri="{BB962C8B-B14F-4D97-AF65-F5344CB8AC3E}">
        <p14:creationId xmlns:p14="http://schemas.microsoft.com/office/powerpoint/2010/main" val="43112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AD310B-CF5A-43CF-AE6A-FCD23B8E30D9}"/>
              </a:ext>
            </a:extLst>
          </p:cNvPr>
          <p:cNvSpPr>
            <a:spLocks noGrp="1"/>
          </p:cNvSpPr>
          <p:nvPr>
            <p:ph type="title"/>
          </p:nvPr>
        </p:nvSpPr>
        <p:spPr/>
        <p:txBody>
          <a:bodyPr/>
          <a:lstStyle/>
          <a:p>
            <a:r>
              <a:rPr kumimoji="1" lang="ja-JP" altLang="en-US" dirty="0"/>
              <a:t>教師あり学習</a:t>
            </a:r>
            <a:r>
              <a:rPr kumimoji="1" lang="en-US" altLang="ja-JP" dirty="0"/>
              <a:t>VS</a:t>
            </a:r>
            <a:r>
              <a:rPr kumimoji="1" lang="ja-JP" altLang="en-US" dirty="0"/>
              <a:t>教師なし学習</a:t>
            </a:r>
          </a:p>
        </p:txBody>
      </p:sp>
      <p:sp>
        <p:nvSpPr>
          <p:cNvPr id="4" name="テキスト ボックス 3">
            <a:extLst>
              <a:ext uri="{FF2B5EF4-FFF2-40B4-BE49-F238E27FC236}">
                <a16:creationId xmlns:a16="http://schemas.microsoft.com/office/drawing/2014/main" id="{9B2CFFEC-7E63-491C-8A69-EC8ECFC3E667}"/>
              </a:ext>
            </a:extLst>
          </p:cNvPr>
          <p:cNvSpPr txBox="1"/>
          <p:nvPr/>
        </p:nvSpPr>
        <p:spPr>
          <a:xfrm>
            <a:off x="4967924" y="4659866"/>
            <a:ext cx="3035431" cy="1061829"/>
          </a:xfrm>
          <a:prstGeom prst="rect">
            <a:avLst/>
          </a:prstGeom>
          <a:noFill/>
        </p:spPr>
        <p:txBody>
          <a:bodyPr wrap="square" rtlCol="0">
            <a:spAutoFit/>
          </a:bodyPr>
          <a:lstStyle/>
          <a:p>
            <a:pPr algn="ctr"/>
            <a:r>
              <a:rPr kumimoji="1" lang="ja-JP" altLang="en-US" sz="2100" dirty="0"/>
              <a:t>セマンティックセグメンテーション</a:t>
            </a:r>
            <a:endParaRPr kumimoji="1" lang="en-US" altLang="ja-JP" sz="2100" dirty="0"/>
          </a:p>
          <a:p>
            <a:pPr algn="ctr"/>
            <a:r>
              <a:rPr kumimoji="1" lang="en-US" altLang="ja-JP" sz="2100" dirty="0"/>
              <a:t>(Semantic segmentation)</a:t>
            </a:r>
            <a:endParaRPr kumimoji="1" lang="ja-JP" altLang="en-US" sz="2100" dirty="0"/>
          </a:p>
        </p:txBody>
      </p:sp>
      <p:pic>
        <p:nvPicPr>
          <p:cNvPr id="10" name="図 9">
            <a:extLst>
              <a:ext uri="{FF2B5EF4-FFF2-40B4-BE49-F238E27FC236}">
                <a16:creationId xmlns:a16="http://schemas.microsoft.com/office/drawing/2014/main" id="{71AF664F-9847-4464-B690-FD66B24FC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157" y="2097308"/>
            <a:ext cx="2324967" cy="2473880"/>
          </a:xfrm>
          <a:prstGeom prst="rect">
            <a:avLst/>
          </a:prstGeom>
        </p:spPr>
      </p:pic>
      <p:sp>
        <p:nvSpPr>
          <p:cNvPr id="7" name="テキスト ボックス 6">
            <a:extLst>
              <a:ext uri="{FF2B5EF4-FFF2-40B4-BE49-F238E27FC236}">
                <a16:creationId xmlns:a16="http://schemas.microsoft.com/office/drawing/2014/main" id="{9668B6C6-402C-4141-B950-C2BC571C0866}"/>
              </a:ext>
            </a:extLst>
          </p:cNvPr>
          <p:cNvSpPr txBox="1"/>
          <p:nvPr/>
        </p:nvSpPr>
        <p:spPr>
          <a:xfrm>
            <a:off x="4470400" y="6404094"/>
            <a:ext cx="4572000" cy="369332"/>
          </a:xfrm>
          <a:prstGeom prst="rect">
            <a:avLst/>
          </a:prstGeom>
          <a:noFill/>
        </p:spPr>
        <p:txBody>
          <a:bodyPr wrap="square">
            <a:spAutoFit/>
          </a:bodyPr>
          <a:lstStyle/>
          <a:p>
            <a:pPr algn="r"/>
            <a:r>
              <a:rPr lang="en-US" altLang="zh-CN" dirty="0">
                <a:solidFill>
                  <a:schemeClr val="bg1">
                    <a:lumMod val="65000"/>
                  </a:schemeClr>
                </a:solidFill>
              </a:rPr>
              <a:t>Slide Credit: XHK </a:t>
            </a:r>
            <a:endParaRPr kumimoji="1" lang="ja-JP" altLang="en-US" dirty="0">
              <a:solidFill>
                <a:schemeClr val="bg1">
                  <a:lumMod val="65000"/>
                </a:schemeClr>
              </a:solidFill>
            </a:endParaRPr>
          </a:p>
        </p:txBody>
      </p:sp>
      <p:sp>
        <p:nvSpPr>
          <p:cNvPr id="12" name="コンテンツ プレースホルダー 2">
            <a:extLst>
              <a:ext uri="{FF2B5EF4-FFF2-40B4-BE49-F238E27FC236}">
                <a16:creationId xmlns:a16="http://schemas.microsoft.com/office/drawing/2014/main" id="{4B938728-58E0-4843-8FFF-49DD6C3E8D46}"/>
              </a:ext>
            </a:extLst>
          </p:cNvPr>
          <p:cNvSpPr>
            <a:spLocks noGrp="1"/>
          </p:cNvSpPr>
          <p:nvPr>
            <p:ph idx="1"/>
          </p:nvPr>
        </p:nvSpPr>
        <p:spPr>
          <a:xfrm>
            <a:off x="633845" y="1828801"/>
            <a:ext cx="3815605" cy="4351337"/>
          </a:xfrm>
        </p:spPr>
        <p:txBody>
          <a:bodyPr>
            <a:normAutofit/>
          </a:bodyPr>
          <a:lstStyle/>
          <a:p>
            <a:pPr marL="0" indent="0">
              <a:buNone/>
            </a:pPr>
            <a:r>
              <a:rPr kumimoji="1" lang="en-US" altLang="ja-JP" b="1" dirty="0"/>
              <a:t>Supervised</a:t>
            </a:r>
            <a:r>
              <a:rPr lang="ja-JP" altLang="en-US" b="1" dirty="0"/>
              <a:t> </a:t>
            </a:r>
            <a:r>
              <a:rPr lang="en-US" altLang="ja-JP" b="1" dirty="0"/>
              <a:t>L</a:t>
            </a:r>
            <a:r>
              <a:rPr kumimoji="1" lang="en-US" altLang="ja-JP" b="1" dirty="0"/>
              <a:t>earning</a:t>
            </a:r>
          </a:p>
          <a:p>
            <a:r>
              <a:rPr lang="ja-JP" altLang="en-US" b="1" dirty="0"/>
              <a:t>データ</a:t>
            </a:r>
            <a:r>
              <a:rPr lang="en-US" altLang="ja-JP" dirty="0">
                <a:sym typeface="Wingdings" panose="05000000000000000000" pitchFamily="2" charset="2"/>
              </a:rPr>
              <a:t>: (</a:t>
            </a:r>
            <a:r>
              <a:rPr lang="en-US" altLang="ja-JP" b="1" dirty="0">
                <a:sym typeface="Wingdings" panose="05000000000000000000" pitchFamily="2" charset="2"/>
              </a:rPr>
              <a:t>x</a:t>
            </a:r>
            <a:r>
              <a:rPr lang="en-US" altLang="ja-JP" dirty="0">
                <a:sym typeface="Wingdings" panose="05000000000000000000" pitchFamily="2" charset="2"/>
              </a:rPr>
              <a:t>, y)</a:t>
            </a:r>
          </a:p>
          <a:p>
            <a:pPr marL="0" indent="0">
              <a:buNone/>
            </a:pPr>
            <a:r>
              <a:rPr lang="en-US" altLang="ja-JP" b="1" dirty="0">
                <a:sym typeface="Wingdings" panose="05000000000000000000" pitchFamily="2" charset="2"/>
              </a:rPr>
              <a:t>x</a:t>
            </a:r>
            <a:r>
              <a:rPr lang="ja-JP" altLang="en-US" dirty="0">
                <a:sym typeface="Wingdings" panose="05000000000000000000" pitchFamily="2" charset="2"/>
              </a:rPr>
              <a:t>はデータ（</a:t>
            </a:r>
            <a:r>
              <a:rPr lang="ja-JP" altLang="en-US" b="1" dirty="0">
                <a:sym typeface="Wingdings" panose="05000000000000000000" pitchFamily="2" charset="2"/>
              </a:rPr>
              <a:t>ベクトル</a:t>
            </a:r>
            <a:r>
              <a:rPr lang="ja-JP" altLang="en-US" dirty="0">
                <a:sym typeface="Wingdings" panose="05000000000000000000" pitchFamily="2" charset="2"/>
              </a:rPr>
              <a:t>）、</a:t>
            </a:r>
            <a:r>
              <a:rPr lang="en-US" altLang="ja-JP" dirty="0">
                <a:sym typeface="Wingdings" panose="05000000000000000000" pitchFamily="2" charset="2"/>
              </a:rPr>
              <a:t>y</a:t>
            </a:r>
            <a:r>
              <a:rPr lang="ja-JP" altLang="en-US" dirty="0">
                <a:sym typeface="Wingdings" panose="05000000000000000000" pitchFamily="2" charset="2"/>
              </a:rPr>
              <a:t>はラベル</a:t>
            </a:r>
            <a:endParaRPr lang="en-US" altLang="ja-JP" dirty="0">
              <a:sym typeface="Wingdings" panose="05000000000000000000" pitchFamily="2" charset="2"/>
            </a:endParaRPr>
          </a:p>
          <a:p>
            <a:pPr marL="0" indent="0">
              <a:buNone/>
            </a:pPr>
            <a:endParaRPr lang="en-US" altLang="ja-JP" dirty="0">
              <a:sym typeface="Wingdings" panose="05000000000000000000" pitchFamily="2" charset="2"/>
            </a:endParaRPr>
          </a:p>
          <a:p>
            <a:r>
              <a:rPr lang="ja-JP" altLang="en-US" b="1" dirty="0"/>
              <a:t>目的</a:t>
            </a:r>
            <a:r>
              <a:rPr kumimoji="1" lang="en-US" altLang="ja-JP" dirty="0"/>
              <a:t>:</a:t>
            </a:r>
          </a:p>
          <a:p>
            <a:pPr marL="0" indent="0">
              <a:buNone/>
            </a:pPr>
            <a:r>
              <a:rPr lang="en-US" altLang="ja-JP" b="1" dirty="0"/>
              <a:t>x</a:t>
            </a:r>
            <a:r>
              <a:rPr lang="ja-JP" altLang="en-US" dirty="0"/>
              <a:t>から</a:t>
            </a:r>
            <a:r>
              <a:rPr lang="en-US" altLang="ja-JP" dirty="0"/>
              <a:t>y</a:t>
            </a:r>
            <a:r>
              <a:rPr lang="ja-JP" altLang="en-US" dirty="0"/>
              <a:t>への</a:t>
            </a:r>
            <a:r>
              <a:rPr lang="ja-JP" altLang="en-US" i="1" dirty="0">
                <a:solidFill>
                  <a:srgbClr val="FF0000"/>
                </a:solidFill>
              </a:rPr>
              <a:t>写像（関数）</a:t>
            </a:r>
            <a:r>
              <a:rPr lang="ja-JP" altLang="en-US" dirty="0"/>
              <a:t>を学習</a:t>
            </a:r>
            <a:endParaRPr lang="en-US" altLang="ja-JP" dirty="0"/>
          </a:p>
          <a:p>
            <a:pPr marL="0" indent="0">
              <a:buNone/>
            </a:pPr>
            <a:endParaRPr kumimoji="1" lang="en-US" altLang="ja-JP" dirty="0"/>
          </a:p>
          <a:p>
            <a:r>
              <a:rPr lang="ja-JP" altLang="en-US" b="1" dirty="0"/>
              <a:t>例</a:t>
            </a:r>
            <a:r>
              <a:rPr lang="en-US" altLang="ja-JP" dirty="0"/>
              <a:t>: </a:t>
            </a:r>
            <a:r>
              <a:rPr lang="ja-JP" altLang="en-US" dirty="0"/>
              <a:t>分類、回帰、</a:t>
            </a:r>
            <a:r>
              <a:rPr kumimoji="1" lang="ja-JP" altLang="en-US" sz="2100" dirty="0"/>
              <a:t>物体検出、</a:t>
            </a:r>
            <a:r>
              <a:rPr lang="ja-JP" altLang="en-US" dirty="0"/>
              <a:t>セマンティックセグメンテーション、</a:t>
            </a:r>
            <a:r>
              <a:rPr kumimoji="1" lang="ja-JP" altLang="en-US" sz="2100" dirty="0"/>
              <a:t>画像キャプション</a:t>
            </a:r>
            <a:r>
              <a:rPr lang="ja-JP" altLang="en-US" dirty="0"/>
              <a:t>、等々</a:t>
            </a:r>
            <a:endParaRPr kumimoji="1" lang="ja-JP" altLang="en-US" dirty="0"/>
          </a:p>
        </p:txBody>
      </p:sp>
    </p:spTree>
    <p:extLst>
      <p:ext uri="{BB962C8B-B14F-4D97-AF65-F5344CB8AC3E}">
        <p14:creationId xmlns:p14="http://schemas.microsoft.com/office/powerpoint/2010/main" val="171767505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3092</TotalTime>
  <Words>2131</Words>
  <Application>Microsoft Office PowerPoint</Application>
  <PresentationFormat>画面に合わせる (4:3)</PresentationFormat>
  <Paragraphs>345</Paragraphs>
  <Slides>25</Slides>
  <Notes>21</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25</vt:i4>
      </vt:variant>
    </vt:vector>
  </HeadingPairs>
  <TitlesOfParts>
    <vt:vector size="36" baseType="lpstr">
      <vt:lpstr>メイリオ</vt:lpstr>
      <vt:lpstr>Noto Sans JP</vt:lpstr>
      <vt:lpstr>游ゴシック</vt:lpstr>
      <vt:lpstr>Arial</vt:lpstr>
      <vt:lpstr>Arial</vt:lpstr>
      <vt:lpstr>Calibri</vt:lpstr>
      <vt:lpstr>Calibri Light</vt:lpstr>
      <vt:lpstr>Wingdings</vt:lpstr>
      <vt:lpstr>Wingdings 2</vt:lpstr>
      <vt:lpstr>HDOfficeLightV0</vt:lpstr>
      <vt:lpstr>1_HDOfficeLightV0</vt:lpstr>
      <vt:lpstr>Machine Learning 機械学習</vt:lpstr>
      <vt:lpstr>階層</vt:lpstr>
      <vt:lpstr>機械学習の種類</vt:lpstr>
      <vt:lpstr>機械学習の種類</vt:lpstr>
      <vt:lpstr>教師あり学習VS教師なし学習</vt:lpstr>
      <vt:lpstr>教師あり学習VS教師なし学習</vt:lpstr>
      <vt:lpstr>分類VS回帰</vt:lpstr>
      <vt:lpstr>教師あり学習VS教師なし学習</vt:lpstr>
      <vt:lpstr>教師あり学習VS教師なし学習</vt:lpstr>
      <vt:lpstr>教師あり学習VS教師なし学習</vt:lpstr>
      <vt:lpstr>教師あり学習VS教師なし学習</vt:lpstr>
      <vt:lpstr>教師あり学習VS教師なし学習</vt:lpstr>
      <vt:lpstr>教師あり学習VS教師なし学習</vt:lpstr>
      <vt:lpstr>教師あり学習VS教師なし学習</vt:lpstr>
      <vt:lpstr>教師あり学習VS教師なし学習</vt:lpstr>
      <vt:lpstr>半教師あり学習</vt:lpstr>
      <vt:lpstr>強化学習</vt:lpstr>
      <vt:lpstr>強化学習</vt:lpstr>
      <vt:lpstr>強化学習</vt:lpstr>
      <vt:lpstr>最適化問題</vt:lpstr>
      <vt:lpstr>最適化問題</vt:lpstr>
      <vt:lpstr>最適化方法のまとめ</vt:lpstr>
      <vt:lpstr>進化的計算</vt:lpstr>
      <vt:lpstr>進化的計算</vt:lpstr>
      <vt:lpstr>進化的計算</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Xu Hongkun</dc:creator>
  <cp:lastModifiedBy>Xu Hongkun</cp:lastModifiedBy>
  <cp:revision>606</cp:revision>
  <dcterms:created xsi:type="dcterms:W3CDTF">2020-09-04T03:47:45Z</dcterms:created>
  <dcterms:modified xsi:type="dcterms:W3CDTF">2020-10-19T00:42:04Z</dcterms:modified>
</cp:coreProperties>
</file>